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C295150-4FD7-4802-B0EB-D52217513A72}" type="datetime1">
              <a:rPr lang="en-US" smtClean="0"/>
              <a:pPr/>
              <a:t>5/21/2023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DF77-14E1-43A0-BEF2-7B3AA7E2005A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1A04B-2897-41FF-9F66-1E514DE010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DF77-14E1-43A0-BEF2-7B3AA7E2005A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A21A04B-2897-41FF-9F66-1E514DE010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DF77-14E1-43A0-BEF2-7B3AA7E2005A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1A04B-2897-41FF-9F66-1E514DE0107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42B6C6-10FF-4510-A888-F0B9C6A788B0}" type="datetime1">
              <a:rPr lang="en-US" smtClean="0"/>
              <a:pPr/>
              <a:t>5/21/2023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DF77-14E1-43A0-BEF2-7B3AA7E2005A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1A04B-2897-41FF-9F66-1E514DE010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DF77-14E1-43A0-BEF2-7B3AA7E2005A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1A04B-2897-41FF-9F66-1E514DE0107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DF77-14E1-43A0-BEF2-7B3AA7E2005A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1A04B-2897-41FF-9F66-1E514DE01072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DF77-14E1-43A0-BEF2-7B3AA7E2005A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1A04B-2897-41FF-9F66-1E514DE010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DF77-14E1-43A0-BEF2-7B3AA7E2005A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A21A04B-2897-41FF-9F66-1E514DE0107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F122-66A2-4701-A244-484F96B9A66F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B1C7-BC05-4F42-98EC-A481B26DC65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50B2DF77-14E1-43A0-BEF2-7B3AA7E2005A}" type="datetimeFigureOut">
              <a:rPr lang="ru-RU" smtClean="0"/>
              <a:t>21.05.2023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4A21A04B-2897-41FF-9F66-1E514DE010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g"/><Relationship Id="rId4" Type="http://schemas.openxmlformats.org/officeDocument/2006/relationships/image" Target="../media/image20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777380"/>
            <a:ext cx="5976664" cy="1603948"/>
          </a:xfrm>
        </p:spPr>
        <p:txBody>
          <a:bodyPr>
            <a:normAutofit/>
          </a:bodyPr>
          <a:lstStyle/>
          <a:p>
            <a:r>
              <a:rPr lang="ru-RU" dirty="0"/>
              <a:t>ВЫПОЛНИЛА СТУДЕНТКА 202 ГРУППЫ ЧУВАШЕВА АНАСТАСИЯ.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628800"/>
            <a:ext cx="5328592" cy="2736304"/>
          </a:xfrm>
        </p:spPr>
        <p:txBody>
          <a:bodyPr/>
          <a:lstStyle/>
          <a:p>
            <a:pPr algn="l"/>
            <a:r>
              <a:rPr lang="ru-RU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ea typeface="Adobe Fan Heiti Std B" pitchFamily="34" charset="-128"/>
              </a:rPr>
              <a:t>Гендерное воспитание в начальной школе</a:t>
            </a:r>
          </a:p>
        </p:txBody>
      </p:sp>
    </p:spTree>
    <p:extLst>
      <p:ext uri="{BB962C8B-B14F-4D97-AF65-F5344CB8AC3E}">
        <p14:creationId xmlns:p14="http://schemas.microsoft.com/office/powerpoint/2010/main" val="356916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80999" y="1719070"/>
            <a:ext cx="4839073" cy="4806273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ссоры в семье, </a:t>
            </a:r>
          </a:p>
          <a:p>
            <a:r>
              <a:rPr lang="ru-RU" sz="2400" dirty="0"/>
              <a:t>распад семьи, </a:t>
            </a:r>
          </a:p>
          <a:p>
            <a:r>
              <a:rPr lang="ru-RU" sz="2400" dirty="0"/>
              <a:t>уход одного из родителей, </a:t>
            </a:r>
          </a:p>
          <a:p>
            <a:r>
              <a:rPr lang="ru-RU" sz="2400" dirty="0"/>
              <a:t>жизнь в неблагополучной семье, с родителями алкоголиками и наркоманами, </a:t>
            </a:r>
          </a:p>
          <a:p>
            <a:r>
              <a:rPr lang="ru-RU" sz="2400" dirty="0"/>
              <a:t>половая распущенность родителей, </a:t>
            </a:r>
          </a:p>
          <a:p>
            <a:r>
              <a:rPr lang="ru-RU" sz="2400" dirty="0"/>
              <a:t>различного рода посягательства на половую неприкосновенность детей.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40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ТРАВМЫ ДЕТСТВА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66" b="5103"/>
          <a:stretch/>
        </p:blipFill>
        <p:spPr>
          <a:xfrm>
            <a:off x="5796136" y="2924943"/>
            <a:ext cx="2597274" cy="185822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04664"/>
            <a:ext cx="3300186" cy="235633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872760"/>
            <a:ext cx="2597274" cy="1688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51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700" dirty="0"/>
              <a:t>это формирование адекватного отношения девочек и мальчиков к противоположному полу.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ЗАДАЧА ПОЛО-РОЛЕВОГО ВОСПИТАНИЯ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483" y="3212976"/>
            <a:ext cx="2520280" cy="16653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3212976"/>
            <a:ext cx="2584709" cy="33794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3212976"/>
            <a:ext cx="2123026" cy="18965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64339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Что такое семья? Что такое общество? Место семьи в обществе. Разные поколения в семье.</a:t>
            </a:r>
          </a:p>
          <a:p>
            <a:r>
              <a:rPr lang="ru-RU" dirty="0"/>
              <a:t>Взаимопомощь в семье. Обязанности родителей (продолжение рода, воспитание детей).</a:t>
            </a:r>
          </a:p>
          <a:p>
            <a:r>
              <a:rPr lang="ru-RU" dirty="0"/>
              <a:t>Периоды в жизни человека (до рождения, грудной период, детство, отрочество, юность, зрелость, старость), их основные особенности.</a:t>
            </a:r>
          </a:p>
          <a:p>
            <a:r>
              <a:rPr lang="ru-RU" dirty="0"/>
              <a:t>Мужские и женские роли в семье и в обществе, основные различия между мужчиной и женщинами, лежащие в основе разделения ролей. Как лучше организовать взаимодействие членов семьи в домашних делах.</a:t>
            </a:r>
          </a:p>
          <a:p>
            <a:r>
              <a:rPr lang="ru-RU" dirty="0"/>
              <a:t>Мальчики и девочки должны лучше знать друг друга. Значение дружбы между ними.</a:t>
            </a:r>
          </a:p>
          <a:p>
            <a:pPr marL="45720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ТЕМЫ ДЛЯ ОБСУЖДЕНИЯ </a:t>
            </a:r>
            <a:br>
              <a:rPr lang="ru-RU" sz="36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r>
              <a:rPr lang="ru-RU" sz="36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 ДЕТЬМИ</a:t>
            </a:r>
          </a:p>
        </p:txBody>
      </p:sp>
    </p:spTree>
    <p:extLst>
      <p:ext uri="{BB962C8B-B14F-4D97-AF65-F5344CB8AC3E}">
        <p14:creationId xmlns:p14="http://schemas.microsoft.com/office/powerpoint/2010/main" val="392369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Особенности мальчиков и девочек, мужчин и женщин. Различия и сходство между ними. Их положительные качества. Необходимость ценить и учитывать эти качества.</a:t>
            </a:r>
          </a:p>
          <a:p>
            <a:r>
              <a:rPr lang="ru-RU" dirty="0"/>
              <a:t>В чем состоит истинная сила и слабость человека. Значение духовной и физической силы. Проявления жестокости – признак внутренней слабости человека.</a:t>
            </a:r>
          </a:p>
          <a:p>
            <a:r>
              <a:rPr lang="ru-RU" dirty="0"/>
              <a:t>Продолжение рода в животном мире. Понятие о наследственности.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cap="none" spc="300" dirty="0">
                <a:ln w="11430" cmpd="sng">
                  <a:solidFill>
                    <a:srgbClr val="C66951">
                      <a:tint val="10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66951">
                        <a:tint val="83000"/>
                        <a:shade val="100000"/>
                        <a:satMod val="200000"/>
                      </a:srgbClr>
                    </a:gs>
                    <a:gs pos="75000">
                      <a:srgbClr val="C66951">
                        <a:tint val="100000"/>
                        <a:shade val="50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45500">
                    <a:srgbClr val="C66951">
                      <a:satMod val="220000"/>
                      <a:alpha val="35000"/>
                    </a:srgbClr>
                  </a:glow>
                </a:effectLst>
              </a:rPr>
              <a:t>ТЕМЫ ДЛЯ ОБСУЖДЕНИЯ </a:t>
            </a:r>
            <a:br>
              <a:rPr lang="ru-RU" sz="3600" b="1" cap="none" spc="300" dirty="0">
                <a:ln w="11430" cmpd="sng">
                  <a:solidFill>
                    <a:srgbClr val="C66951">
                      <a:tint val="10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66951">
                        <a:tint val="83000"/>
                        <a:shade val="100000"/>
                        <a:satMod val="200000"/>
                      </a:srgbClr>
                    </a:gs>
                    <a:gs pos="75000">
                      <a:srgbClr val="C66951">
                        <a:tint val="100000"/>
                        <a:shade val="50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45500">
                    <a:srgbClr val="C66951">
                      <a:satMod val="220000"/>
                      <a:alpha val="35000"/>
                    </a:srgbClr>
                  </a:glow>
                </a:effectLst>
              </a:rPr>
            </a:br>
            <a:r>
              <a:rPr lang="ru-RU" sz="3600" b="1" cap="none" spc="300" dirty="0">
                <a:ln w="11430" cmpd="sng">
                  <a:solidFill>
                    <a:srgbClr val="C66951">
                      <a:tint val="10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66951">
                        <a:tint val="83000"/>
                        <a:shade val="100000"/>
                        <a:satMod val="200000"/>
                      </a:srgbClr>
                    </a:gs>
                    <a:gs pos="75000">
                      <a:srgbClr val="C66951">
                        <a:tint val="100000"/>
                        <a:shade val="50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45500">
                    <a:srgbClr val="C66951">
                      <a:satMod val="220000"/>
                      <a:alpha val="35000"/>
                    </a:srgbClr>
                  </a:glow>
                </a:effectLst>
              </a:rPr>
              <a:t>С ДЕТЬМИ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4519250"/>
            <a:ext cx="2856406" cy="18879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4531194"/>
            <a:ext cx="2846090" cy="18879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8642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806273"/>
          </a:xfrm>
        </p:spPr>
        <p:txBody>
          <a:bodyPr>
            <a:normAutofit/>
          </a:bodyPr>
          <a:lstStyle/>
          <a:p>
            <a:r>
              <a:rPr lang="ru-RU" dirty="0" err="1"/>
              <a:t>Психосексуальное</a:t>
            </a:r>
            <a:r>
              <a:rPr lang="ru-RU" dirty="0"/>
              <a:t> развитие ребенка от 0 до 7 лет. Возрастные особенности младшего школьника.</a:t>
            </a:r>
          </a:p>
          <a:p>
            <a:r>
              <a:rPr lang="ru-RU" dirty="0"/>
              <a:t>Основные этапы </a:t>
            </a:r>
            <a:r>
              <a:rPr lang="ru-RU" dirty="0" err="1"/>
              <a:t>психосексуального</a:t>
            </a:r>
            <a:r>
              <a:rPr lang="ru-RU" dirty="0"/>
              <a:t> развития. Пол ребенка: родительские ожидания и предпочтения. Родительское поведение. Половые различия в поведении, сексуальное поведение. </a:t>
            </a:r>
          </a:p>
          <a:p>
            <a:r>
              <a:rPr lang="ru-RU" dirty="0"/>
              <a:t>Развитие половой сферы младшего школьника, пол и характер. Дружба и любовь. Психогигиена пола.</a:t>
            </a:r>
          </a:p>
          <a:p>
            <a:r>
              <a:rPr lang="ru-RU" dirty="0"/>
              <a:t>Роль семьи в </a:t>
            </a:r>
            <a:r>
              <a:rPr lang="ru-RU" dirty="0" err="1"/>
              <a:t>психосексуальном</a:t>
            </a:r>
            <a:r>
              <a:rPr lang="ru-RU" dirty="0"/>
              <a:t> развитии детей. Ребенок и окружающие его люди: взаимоотношения со сверстниками вне семьи; взаимоотношение братьев и сестер; взаимоотношения с взрослыми в семье.</a:t>
            </a:r>
          </a:p>
          <a:p>
            <a:r>
              <a:rPr lang="ru-RU" dirty="0"/>
              <a:t>Усвоение ребенком образцов супружеского поведения в своей семье.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sz="40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ПРИМЕРНЫЕ ЛЕКЦИИ </a:t>
            </a:r>
            <a:br>
              <a:rPr lang="ru-RU" sz="40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r>
              <a:rPr lang="ru-RU" sz="40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ДЛЯ РОДИТЕЛЕЙ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806196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 использовании методов гендерного воспитания повышается уровень психолого-педагогической компетентности педагогов  и возрастает  их творческий потенциал. </a:t>
            </a:r>
          </a:p>
          <a:p>
            <a:r>
              <a:rPr lang="ru-RU" dirty="0"/>
              <a:t>Родители воспитанников приобретают знания об особенностях воспитания детей разного пола.  </a:t>
            </a:r>
          </a:p>
          <a:p>
            <a:r>
              <a:rPr lang="ru-RU" dirty="0"/>
              <a:t>Расширяется кругозор детей, увеличивается объем знаний о содержании социальных ролей мужчины и женщины. </a:t>
            </a:r>
          </a:p>
          <a:p>
            <a:r>
              <a:rPr lang="ru-RU" dirty="0"/>
              <a:t>Возрастает  культура поведения и общения детей, мальчики становятся более внимательными по отношению к девочкам, а девочки - доброжелательными по отношению к мальчикам.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ЗАКЛЮЧЕНИЕ</a:t>
            </a:r>
          </a:p>
        </p:txBody>
      </p:sp>
    </p:spTree>
    <p:extLst>
      <p:ext uri="{BB962C8B-B14F-4D97-AF65-F5344CB8AC3E}">
        <p14:creationId xmlns:p14="http://schemas.microsoft.com/office/powerpoint/2010/main" val="3979433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778075"/>
            <a:ext cx="1857102" cy="27856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Спасибо за внимание!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700808"/>
            <a:ext cx="3217439" cy="21545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5" y="4014696"/>
            <a:ext cx="3200642" cy="24004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76" r="21803"/>
          <a:stretch/>
        </p:blipFill>
        <p:spPr>
          <a:xfrm>
            <a:off x="6588224" y="2924944"/>
            <a:ext cx="1948885" cy="26614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13334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современных направлений  педагогики является становление новой отрасли научных знаний — гендерной педагогики, изучающей особенности обучения и воспитания детей разного пола. Гендерное воспитание в школе затрагивает  коррекции процесса социализации школьника в зависимости от пола.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Гендерная педагогика</a:t>
            </a:r>
          </a:p>
        </p:txBody>
      </p:sp>
    </p:spTree>
    <p:extLst>
      <p:ext uri="{BB962C8B-B14F-4D97-AF65-F5344CB8AC3E}">
        <p14:creationId xmlns:p14="http://schemas.microsoft.com/office/powerpoint/2010/main" val="257783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dirty="0">
                <a:cs typeface="Times New Roman" panose="02020603050405020304" pitchFamily="18" charset="0"/>
              </a:rPr>
              <a:t> - Преодоление гендерных стереотипов, которые мешают успешному развитию личности ребенка, мальчика и девочки. </a:t>
            </a:r>
          </a:p>
          <a:p>
            <a:pPr marL="45720" indent="0" algn="just">
              <a:buNone/>
            </a:pPr>
            <a:r>
              <a:rPr lang="ru-RU" sz="2400" dirty="0">
                <a:cs typeface="Times New Roman" panose="02020603050405020304" pitchFamily="18" charset="0"/>
              </a:rPr>
              <a:t>Внедрение гендерных подходов в школе благоприятствует развитию партнерских отношений между полами, воспитывает их в духе толерантности.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Цель гендерного воспитания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4250883"/>
            <a:ext cx="3312368" cy="21053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7251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Представители разных полов нуждаются в дифференцированном подходе со стороны преподавателя. Они вынуждены сталкиваться со сложным миром меняющихся гендерных стереотипов, которые приходят в противоречие с личными желаниями и склонностями человека. </a:t>
            </a:r>
          </a:p>
          <a:p>
            <a:r>
              <a:rPr lang="ru-RU" sz="2400" dirty="0"/>
              <a:t>Объяснить природу стереотипов, показать их изменчивость и социальную обусловленность — вот задачи гендерного воспитания в школе.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Задачи гендерного воспитания</a:t>
            </a:r>
          </a:p>
        </p:txBody>
      </p:sp>
    </p:spTree>
    <p:extLst>
      <p:ext uri="{BB962C8B-B14F-4D97-AF65-F5344CB8AC3E}">
        <p14:creationId xmlns:p14="http://schemas.microsoft.com/office/powerpoint/2010/main" val="1185026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 </a:t>
            </a:r>
            <a:r>
              <a:rPr lang="ru-RU" sz="2400" dirty="0" err="1"/>
              <a:t>Гендер</a:t>
            </a:r>
            <a:r>
              <a:rPr lang="ru-RU" sz="2400" dirty="0"/>
              <a:t> (от английского </a:t>
            </a:r>
            <a:r>
              <a:rPr lang="ru-RU" sz="2400" dirty="0" err="1"/>
              <a:t>gender</a:t>
            </a:r>
            <a:r>
              <a:rPr lang="ru-RU" sz="2400" dirty="0"/>
              <a:t>, от лат. </a:t>
            </a:r>
            <a:r>
              <a:rPr lang="ru-RU" sz="2400" dirty="0" err="1"/>
              <a:t>gens</a:t>
            </a:r>
            <a:r>
              <a:rPr lang="ru-RU" sz="2400" dirty="0"/>
              <a:t> – род) - обозначает "социальный пол", т.е. социальный статус и социально-психологические характеристики личности, зависящие не от биологических половых различий, а от социальной организации общества.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GENDER</a:t>
            </a:r>
            <a:endParaRPr lang="ru-RU" sz="4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4149080"/>
            <a:ext cx="3096344" cy="23222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5823" y="4048569"/>
            <a:ext cx="2088232" cy="25232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80741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в основе различия познавательных стратегий и путей формирования познавательных функций, темпов, способов переработки и усвоения информации; </a:t>
            </a:r>
          </a:p>
          <a:p>
            <a:r>
              <a:rPr lang="ru-RU" sz="2400" dirty="0"/>
              <a:t>организации внимания; </a:t>
            </a:r>
          </a:p>
          <a:p>
            <a:r>
              <a:rPr lang="ru-RU" sz="2400" dirty="0"/>
              <a:t>в формах активации эмоций;</a:t>
            </a:r>
          </a:p>
          <a:p>
            <a:r>
              <a:rPr lang="ru-RU" sz="2400" dirty="0"/>
              <a:t>в мотивации деятельности и оценки достижений; </a:t>
            </a:r>
          </a:p>
          <a:p>
            <a:r>
              <a:rPr lang="ru-RU" sz="2400" dirty="0"/>
              <a:t>в поведении.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Различия между мальчиками и девочками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068" y="4725144"/>
            <a:ext cx="3096344" cy="17990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557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1903309"/>
              </p:ext>
            </p:extLst>
          </p:nvPr>
        </p:nvGraphicFramePr>
        <p:xfrm>
          <a:off x="179512" y="1700808"/>
          <a:ext cx="8784976" cy="4752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62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Девочки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Мальчики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690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sz="1800" dirty="0"/>
                        <a:t>быстрее схватывают новый материал;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sz="1800" dirty="0"/>
                        <a:t>легче усваивают алгоритмы и правила;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sz="1800" dirty="0"/>
                        <a:t>любят задания на повторение;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sz="1800" dirty="0"/>
                        <a:t>чаще используют ближнее зрение;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sz="1800" dirty="0"/>
                        <a:t>воспринимают все более детализировано, мыслят конкретнее;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sz="1800" dirty="0"/>
                        <a:t>лучше обучаются последовательно — “от простого к сложному”;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sz="1800" dirty="0"/>
                        <a:t>новую информацию анализируют с помощью левого полушария.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dirty="0"/>
                        <a:t>труднее выполняют сложные (многоэтапные) поручения взрослых;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dirty="0"/>
                        <a:t>им важно понять принцип, смысл задания и труднее воспринимать объяснения “от простого к сложному”;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dirty="0"/>
                        <a:t>лучше выполняют задания на сообразительность;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dirty="0"/>
                        <a:t>не терпят однообразия;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dirty="0"/>
                        <a:t>лучше выполняют задания при ярком свете;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dirty="0"/>
                        <a:t>новую информацию анализируют с помощью правого полушария (пространственного, интуитивного, эмоционально-образного).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Различия в умственной деятельности девочек и мальчиков. </a:t>
            </a:r>
          </a:p>
        </p:txBody>
      </p:sp>
    </p:spTree>
    <p:extLst>
      <p:ext uri="{BB962C8B-B14F-4D97-AF65-F5344CB8AC3E}">
        <p14:creationId xmlns:p14="http://schemas.microsoft.com/office/powerpoint/2010/main" val="1434187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мальчики более возбудимы, раздражительны, беспокойны, нетерпеливы, не сдержаны, нетерпимы, не уверены в себе и даже более агрессивны, чем девочки. </a:t>
            </a:r>
          </a:p>
          <a:p>
            <a:r>
              <a:rPr lang="ru-RU" dirty="0"/>
              <a:t>у девочек в ситуации деятельности, вызывающей эмоции, резко нарастает общая активность, повышается эмоциональный тонус коры мозга. Мозг девочек как бы готовится к ответу на любую неприятность, поддерживает в состоянии готовности все структуры мозга, чтобы в любую секунду отреагировать на воздействие, пришедшее с любой стороны.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Особенности </a:t>
            </a:r>
            <a:br>
              <a:rPr lang="ru-RU" sz="40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r>
              <a:rPr lang="ru-RU" sz="40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эмоциональной сферы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64" b="5044"/>
          <a:stretch/>
        </p:blipFill>
        <p:spPr>
          <a:xfrm>
            <a:off x="1475656" y="4925462"/>
            <a:ext cx="2736304" cy="16665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4941256"/>
            <a:ext cx="2615952" cy="16349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3998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Общей целью воспитания является создание условий для само актуализации в разнообразных видах деятельности: интеллектуальной, ценностно-ориентированной, трудовой, общественной, художественной, физкультурно-спортивной, в свободном общении.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ЦЕЛЬ ВОСПИТАНИЯ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4938168"/>
            <a:ext cx="3168352" cy="16501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4931024"/>
            <a:ext cx="2088232" cy="16573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29309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70</TotalTime>
  <Words>856</Words>
  <Application>Microsoft Office PowerPoint</Application>
  <PresentationFormat>Экран (4:3)</PresentationFormat>
  <Paragraphs>70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Franklin Gothic Medium</vt:lpstr>
      <vt:lpstr>Times New Roman</vt:lpstr>
      <vt:lpstr>Wingdings</vt:lpstr>
      <vt:lpstr>Wingdings 2</vt:lpstr>
      <vt:lpstr>Сетка</vt:lpstr>
      <vt:lpstr>Гендерное воспитание в начальной школе</vt:lpstr>
      <vt:lpstr>Гендерная педагогика</vt:lpstr>
      <vt:lpstr>Цель гендерного воспитания </vt:lpstr>
      <vt:lpstr>Задачи гендерного воспитания</vt:lpstr>
      <vt:lpstr>GENDER</vt:lpstr>
      <vt:lpstr>Различия между мальчиками и девочками</vt:lpstr>
      <vt:lpstr>Различия в умственной деятельности девочек и мальчиков. </vt:lpstr>
      <vt:lpstr>Особенности  эмоциональной сферы</vt:lpstr>
      <vt:lpstr>ЦЕЛЬ ВОСПИТАНИЯ</vt:lpstr>
      <vt:lpstr>ТРАВМЫ ДЕТСТВА</vt:lpstr>
      <vt:lpstr>ЗАДАЧА ПОЛО-РОЛЕВОГО ВОСПИТАНИЯ</vt:lpstr>
      <vt:lpstr>ТЕМЫ ДЛЯ ОБСУЖДЕНИЯ  С ДЕТЬМИ</vt:lpstr>
      <vt:lpstr>ТЕМЫ ДЛЯ ОБСУЖДЕНИЯ  С ДЕТЬМИ</vt:lpstr>
      <vt:lpstr> ПРИМЕРНЫЕ ЛЕКЦИИ  ДЛЯ РОДИТЕЛЕЙ</vt:lpstr>
      <vt:lpstr>ЗАКЛЮЧЕНИЕ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Гендерное воспитание в начальной школе</dc:title>
  <dc:creator>User</dc:creator>
  <cp:lastModifiedBy>Настя Чувашева</cp:lastModifiedBy>
  <cp:revision>8</cp:revision>
  <dcterms:created xsi:type="dcterms:W3CDTF">2014-05-06T15:42:57Z</dcterms:created>
  <dcterms:modified xsi:type="dcterms:W3CDTF">2023-05-21T14:58:02Z</dcterms:modified>
</cp:coreProperties>
</file>