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59" r:id="rId5"/>
    <p:sldId id="260" r:id="rId6"/>
    <p:sldId id="282" r:id="rId7"/>
    <p:sldId id="283" r:id="rId8"/>
    <p:sldId id="285" r:id="rId9"/>
    <p:sldId id="286" r:id="rId10"/>
    <p:sldId id="265" r:id="rId11"/>
    <p:sldId id="287" r:id="rId12"/>
    <p:sldId id="288" r:id="rId13"/>
    <p:sldId id="289" r:id="rId14"/>
    <p:sldId id="292" r:id="rId15"/>
    <p:sldId id="294" r:id="rId16"/>
    <p:sldId id="266" r:id="rId17"/>
    <p:sldId id="279" r:id="rId18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44"/>
    <a:srgbClr val="2BA002"/>
    <a:srgbClr val="58BA56"/>
    <a:srgbClr val="ACDDAB"/>
    <a:srgbClr val="EC9CCF"/>
    <a:srgbClr val="217802"/>
    <a:srgbClr val="E59FA4"/>
    <a:srgbClr val="F1CACD"/>
    <a:srgbClr val="DCE0FB"/>
    <a:srgbClr val="154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709" autoAdjust="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GreenShineMa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2138" y="4292600"/>
            <a:ext cx="5508625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738" y="5876925"/>
            <a:ext cx="4679950" cy="696913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63515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63515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0" y="1628775"/>
            <a:ext cx="38893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97425" y="1628775"/>
            <a:ext cx="38893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eenShine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8"/>
            <a:ext cx="79311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28775"/>
            <a:ext cx="793115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54D0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54D0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154D0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154D0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54D0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54D0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54D0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54D0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54D0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54D0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FDA401-872B-A27D-D120-3B31C427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8D11F-F32D-2F4C-7F26-A2BF5A102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2060848"/>
            <a:ext cx="7403429" cy="1746206"/>
          </a:xfrm>
          <a:ln>
            <a:solidFill>
              <a:schemeClr val="accent3">
                <a:lumMod val="95000"/>
              </a:schemeClr>
            </a:solidFill>
          </a:ln>
        </p:spPr>
        <p:txBody>
          <a:bodyPr/>
          <a:lstStyle/>
          <a:p>
            <a:r>
              <a:rPr lang="ru-RU" sz="6000" b="1" cap="all" dirty="0">
                <a:ln w="9000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ДЫХАТЕЛЬНАЯ ГИМНАСТИКА при </a:t>
            </a:r>
            <a:r>
              <a:rPr lang="ru-RU" sz="6000" b="1" cap="all" dirty="0" err="1">
                <a:ln w="9000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ринолалии</a:t>
            </a:r>
            <a:r>
              <a:rPr lang="ru-RU" sz="6000" b="1" cap="all" dirty="0">
                <a:ln w="9000" cmpd="sng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9736" y="6021288"/>
            <a:ext cx="5080722" cy="715947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Выполнила студентка 303 группы Чувашева Анастасия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9D671A-540B-D537-B1BD-9CDEBD25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88" y="0"/>
            <a:ext cx="9178888" cy="6892075"/>
          </a:xfrm>
          <a:prstGeom prst="rect">
            <a:avLst/>
          </a:prstGeom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427861" y="946803"/>
            <a:ext cx="65858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Язычок любит играть в футбол. Особенно ему нравится забивать голы с пенальти. (Поставить на противоположной от ребёнка стороне стола два кубика. Это — импровизированные ворота. Перед ребёнком на стол положить кусочек ватки. Малыш «забивает голы», дуя с широкого языка, просунутого между губами на ватный тампон, стараясь «довести» его до ворот и попасть в них. Следите, чтобы щёки при этом не раздувались, а воздух струйкой стекал посередине языка.)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http://images.myshared.ru/4/181637/slide_16.jpg"/>
          <p:cNvPicPr>
            <a:picLocks noChangeAspect="1" noChangeArrowheads="1"/>
          </p:cNvPicPr>
          <p:nvPr/>
        </p:nvPicPr>
        <p:blipFill>
          <a:blip r:embed="rId3" cstate="print"/>
          <a:srcRect l="3301" t="18900" r="57010" b="15581"/>
          <a:stretch>
            <a:fillRect/>
          </a:stretch>
        </p:blipFill>
        <p:spPr bwMode="auto">
          <a:xfrm>
            <a:off x="6228184" y="4050501"/>
            <a:ext cx="2694839" cy="2664296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64882-4B6C-13CD-0425-16087286A2D4}"/>
              </a:ext>
            </a:extLst>
          </p:cNvPr>
          <p:cNvSpPr txBox="1"/>
          <p:nvPr/>
        </p:nvSpPr>
        <p:spPr>
          <a:xfrm>
            <a:off x="2267225" y="118095"/>
            <a:ext cx="4907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«Язычок играет в футбол».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C6D9B6-51AB-B6CE-3029-C0474EEA4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36" b="14864"/>
          <a:stretch/>
        </p:blipFill>
        <p:spPr>
          <a:xfrm>
            <a:off x="323528" y="4114613"/>
            <a:ext cx="3852122" cy="2600184"/>
          </a:xfrm>
          <a:prstGeom prst="rect">
            <a:avLst/>
          </a:prstGeom>
          <a:ln>
            <a:solidFill>
              <a:schemeClr val="tx2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6C7028-7E90-07F6-65C4-F6C11328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31150" cy="1143000"/>
          </a:xfrm>
        </p:spPr>
        <p:txBody>
          <a:bodyPr/>
          <a:lstStyle/>
          <a:p>
            <a:pPr lvl="0"/>
            <a:r>
              <a:rPr lang="ru-RU" sz="3200" b="1" dirty="0">
                <a:solidFill>
                  <a:schemeClr val="bg2">
                    <a:lumMod val="75000"/>
                  </a:schemeClr>
                </a:solidFill>
              </a:rPr>
              <a:t>Буря в стакане воды</a:t>
            </a:r>
            <a:br>
              <a:rPr lang="ru-RU" sz="3200" b="1" dirty="0">
                <a:solidFill>
                  <a:schemeClr val="bg2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043608" y="903203"/>
            <a:ext cx="77048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Наглядный контроль за ротовым дыханием помогут осуществить игры с водой. Дети с удовольствием дуют в воду через трубочку, создавая настоящие бури и шторма.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вода не расплескалась, удобнее взять не широкий стакан, а бутылку. Только обязательно прозрачную, чтобы бурление было хорошо видно.</a:t>
            </a:r>
            <a:b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ребенок научится дуть в трубочку, создавая бульканье, нужно постараться удлинить выдох. Чтобы буря была «настоящей», выдох должен быть равномерным и длительным.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http://img.babyblog.ru/1/1/b/11b4d957c17525ecc5fc30449c1ef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19837"/>
            <a:ext cx="2379784" cy="3168352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  <p:pic>
        <p:nvPicPr>
          <p:cNvPr id="43013" name="Picture 5" descr="https://2.bp.blogspot.com/-auBsTEQ7_x0/WmaLEJcIgoI/AAAAAAAAAYk/N_0izgiSblE34bthLhzxB-ip0gSAVaCmACLcBGAs/s1600/P_20171208_161846.jpg"/>
          <p:cNvPicPr>
            <a:picLocks noChangeAspect="1" noChangeArrowheads="1"/>
          </p:cNvPicPr>
          <p:nvPr/>
        </p:nvPicPr>
        <p:blipFill>
          <a:blip r:embed="rId4" cstate="print"/>
          <a:srcRect b="22402"/>
          <a:stretch>
            <a:fillRect/>
          </a:stretch>
        </p:blipFill>
        <p:spPr bwMode="auto">
          <a:xfrm>
            <a:off x="5868144" y="3207126"/>
            <a:ext cx="2609897" cy="3600400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587DF9-1D10-5187-BABB-813F5D0A0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150" cy="1143000"/>
          </a:xfrm>
        </p:spPr>
        <p:txBody>
          <a:bodyPr/>
          <a:lstStyle/>
          <a:p>
            <a: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"Лесная азбука"</a:t>
            </a:r>
            <a:br>
              <a:rPr lang="ru-RU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43000"/>
            <a:ext cx="597666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развивать фонационный (озвученный) выдох, активизировать мышцы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 детям в гости приходит персонаж Лесовик и предлагает "уроки лесной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азбуки". Дети повторяют за Лесовиком звуки и действия, "осваивают"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лесную азбуку: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"У-У-У" - идет недобрый человек, его надо прогнать (топать ногами).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"А-У-У" - путник заблудился, ему надо показать дорогу (хлопать руками по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бедрам, будто сучья трещат).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"Ы-Ы-Ы" - пришло время всем собраться на поляне (хлопать в ладоши).</a:t>
            </a:r>
          </a:p>
          <a:p>
            <a:endParaRPr lang="ru-RU" dirty="0">
              <a:solidFill>
                <a:srgbClr val="154D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http://images.easyfreeclipart.com/351/pin-by-brenda-hannah-on-disney-clip-art-pinterest-3515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3175" y="3789040"/>
            <a:ext cx="3347864" cy="31693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F2CEF4-AD81-F26D-C143-38F2BC81B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935596" y="1039823"/>
            <a:ext cx="727280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Исходное положение: дети разводят руки перед собой, изображая круг - “шар”. На выдохе дети произносят медленно звук “Ф-Ф-Ф”. Руки при этом медленно скрещиваются, так что правая рука ложится на левое плечо и наоборот. Грудная клетка в момент выдоха легко сжимается. Занимая исходное положение, дети делают непроизвольно вдох.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 descr="http://itd3.mycdn.me/image?id=856905449451&amp;t=20&amp;plc=WEB&amp;tkn=*wYRmXjvFVxu0VIUZqM9qOIJfg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246" y="3919587"/>
            <a:ext cx="5535508" cy="2736304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D113FB1-BE7F-3129-AB98-BF35F273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93" y="442524"/>
            <a:ext cx="7992814" cy="663800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«Воздушный 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ш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ар»</a:t>
            </a:r>
            <a:br>
              <a:rPr lang="ru-RU" dirty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15516A-5814-D191-FE72-C6FC4F0B3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899592" y="1041030"/>
            <a:ext cx="76328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развивать фонационный (озвученный) выдох.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(Проводится, если ребенок правильно произносит звук "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").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соревнуются, кто дольше прорычит на одном выдохе.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 descr="https://image.freepik.com/free-vector/no-translate-detected_29190-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655" y="3204087"/>
            <a:ext cx="4022651" cy="3455132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  <p:pic>
        <p:nvPicPr>
          <p:cNvPr id="45061" name="Picture 5" descr="https://st3.depositphotos.com/6633222/14826/v/450/depositphotos_148262109-stock-illustration-cute-cartoon-bob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99592" y="3208144"/>
            <a:ext cx="3328370" cy="3451075"/>
          </a:xfrm>
          <a:prstGeom prst="rect">
            <a:avLst/>
          </a:prstGeom>
          <a:noFill/>
          <a:ln>
            <a:solidFill>
              <a:schemeClr val="tx2">
                <a:lumMod val="85000"/>
                <a:lumOff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4E23E7-C342-A8F3-62B8-987D6F82C177}"/>
              </a:ext>
            </a:extLst>
          </p:cNvPr>
          <p:cNvSpPr txBox="1"/>
          <p:nvPr/>
        </p:nvSpPr>
        <p:spPr>
          <a:xfrm>
            <a:off x="3140841" y="254156"/>
            <a:ext cx="263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Рычалка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09602-7036-5B52-34D4-2AE88399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31150" cy="1143000"/>
          </a:xfrm>
        </p:spPr>
        <p:txBody>
          <a:bodyPr/>
          <a:lstStyle/>
          <a:p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СКОРОГОВОРЕНИЕ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80728"/>
            <a:ext cx="52966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Прочтите пословицы, поговорки, скороговорки на одном выдохе. 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Обязательно соблюдайте установку, 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данную в первом упражнении.</a:t>
            </a:r>
          </a:p>
          <a:p>
            <a:b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-Капля и камень долбит.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-Правой рукой строят – левой ломают.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-Кто вчера солгал, тому завтра не поверят.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-На скамеечке у дома целый день рыдала Тома.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-Не плюй в колодец – пригодится воды напиться.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-На дворе трава, на траве дрова: раз дрова, два дрова – не руби дрова на траве двора.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-Как у горки на пригорке жили тридцать три Егорки: раз Егорка, два Егорка, три Егорка...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Интересно, сколько Егорок получится у Вас на одном выдохе?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6D59F5-73CC-B183-28E4-53F559B4E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887490"/>
            <a:ext cx="4166948" cy="2931794"/>
          </a:xfrm>
          <a:prstGeom prst="rect">
            <a:avLst/>
          </a:prstGeom>
          <a:ln>
            <a:solidFill>
              <a:schemeClr val="tx2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77CC9F-83D7-681E-6923-03758EAA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69"/>
            <a:ext cx="9144000" cy="6857999"/>
          </a:xfrm>
          <a:prstGeom prst="rect">
            <a:avLst/>
          </a:prstGeom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1520" y="1360253"/>
            <a:ext cx="864096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выполнять  упражнения  каждый  день  по  3-6 минут, в  зависимости  от  возраста  детей;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проводить  упражнения  в  хорошо  проветренном  помещении  или  при  открытой  форточке;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заниматься  до  еды;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заниматься  в  свободной, не  стесняющей  движения  одежде;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дозировать  количество  и  темп  проведения  упражнений;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вдыхать  воздух  через  рот  и  нос, выдыхать – через  рот;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вдыхать  легко  и  коротко, а  выдыхать  длительно  и  экономно;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 процессе  речевого  дыхания  не  напрягать  мышцы  в  области  шеи, рук, живота, груди; плечи  не  поднимать  при  вдохе  и  опускать  при  выдохе;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после  выдоха  перед  новым  вдохом  сделать  остановку  на  2-3  секунды.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584AE-6471-7822-FB1D-665B3ED8848A}"/>
              </a:ext>
            </a:extLst>
          </p:cNvPr>
          <p:cNvSpPr txBox="1"/>
          <p:nvPr/>
        </p:nvSpPr>
        <p:spPr>
          <a:xfrm>
            <a:off x="1187624" y="19270"/>
            <a:ext cx="7344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</a:rPr>
              <a:t>При  занятиях  необходимо  соблюдать  следующие  требования: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19209-1E09-DB47-6543-8224E470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9512" y="3024844"/>
            <a:ext cx="87849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984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Таким образом, дошкольникам с речевой патологией прежде всего необходимо развивать 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объем легких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, а в среднем и старшем дошкольном возрасте формировать </a:t>
            </a:r>
            <a:r>
              <a:rPr kumimoji="0" lang="ru-RU" sz="2400" b="0" i="1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грудобрюшной тип дыхания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.    </a:t>
            </a:r>
          </a:p>
          <a:p>
            <a:pPr marL="0" marR="0" lvl="0" indent="4984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+mn-lt"/>
              <a:ea typeface="Calibri" pitchFamily="34" charset="0"/>
              <a:cs typeface="Times New Roman" pitchFamily="18" charset="0"/>
            </a:endParaRPr>
          </a:p>
          <a:p>
            <a:pPr marL="0" marR="0" lvl="0" indent="4984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Приближение этих показателей к норме позволит в дальнейшем перейти к развитию речевого дыхания, так как грудобрюшной тип дыхания является базой для формирования такой сложной психофизиологической функции, как речевое дыхание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CE276-E8EB-0042-9B4D-9857AE227503}"/>
              </a:ext>
            </a:extLst>
          </p:cNvPr>
          <p:cNvSpPr txBox="1"/>
          <p:nvPr/>
        </p:nvSpPr>
        <p:spPr>
          <a:xfrm>
            <a:off x="629816" y="221093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2">
                    <a:lumMod val="75000"/>
                  </a:schemeClr>
                </a:solidFill>
              </a:rPr>
              <a:t>ВЫВОД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BD1D4C-0B7F-FD0B-D938-4AA1E1758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2750" r="9051" b="18107"/>
          <a:stretch/>
        </p:blipFill>
        <p:spPr>
          <a:xfrm>
            <a:off x="5148064" y="188640"/>
            <a:ext cx="3564903" cy="266863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925856-527E-D998-08AD-3A991F630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772" y="193699"/>
            <a:ext cx="8276456" cy="1362075"/>
          </a:xfrm>
        </p:spPr>
        <p:txBody>
          <a:bodyPr/>
          <a:lstStyle/>
          <a:p>
            <a:pPr algn="just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Дыхание - одна из функций жизнеобеспечения человека.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3772" y="5357813"/>
            <a:ext cx="7772400" cy="1599579"/>
          </a:xfrm>
        </p:spPr>
        <p:txBody>
          <a:bodyPr/>
          <a:lstStyle/>
          <a:p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любого звука это дыхание.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Можно даже сказать, что голос – это озвученное дыхание.</a:t>
            </a:r>
          </a:p>
          <a:p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Конечно, звуки речи образуются при известном положении артикуляционных органов, но при непременном условии: через артикуляционные органы должна проходить струя воздуха, идущая из легких. Струя воздуха предназначена прежде всего для дыхания; значит, ребенок должен научиться одновременно и дышать, и говорить. В норме, у ребенка одновременно с развитием речи вырабатывается правильное речевое дыхание.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4E31EF-C8B5-3014-CBC0-0BC0A26F5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80641"/>
            <a:ext cx="4752528" cy="648072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дыхания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4696781"/>
            <a:ext cx="4752528" cy="1780578"/>
          </a:xfrm>
        </p:spPr>
        <p:txBody>
          <a:bodyPr/>
          <a:lstStyle/>
          <a:p>
            <a:r>
              <a:rPr lang="ru-RU" sz="2800" b="1" i="1" u="sng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Физиологическое дыхание</a:t>
            </a:r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i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непроизвольно, т. е. не зависит от воли, сознания человека. Оно протекает рефлекторно и сопряжено с самим понятием «жизнь». Дыхание, кроме того, представляет собой основу процесса образования речи.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CF4BC-8F7F-3709-869E-6CB6B0755A54}"/>
              </a:ext>
            </a:extLst>
          </p:cNvPr>
          <p:cNvSpPr txBox="1"/>
          <p:nvPr/>
        </p:nvSpPr>
        <p:spPr>
          <a:xfrm>
            <a:off x="4644008" y="1628800"/>
            <a:ext cx="4392488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Речевое дыхание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это короткий вдох через нос и длительный выдох через рот. В речи вдох и выдох взаимосвязаны и непрерывны, поэтому необходимо выработать в процессе занятий плавный и постепенный выдох, обеспечивающий длительное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фонирование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70104A-8E29-AB11-400A-95EF1155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3568" y="1331190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u="sng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Ключичное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котором действует только верхняя часть груди и легких и, следовательно, в легкие входит лишь минимальное количество воздуха. При этом способе дыхания невозможно добиться длительного выдоха и слитного произнесения даже в короткой фразе.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428999"/>
            <a:ext cx="7429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u="sng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Грудное,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при котором действует большая часть груди и легких.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431998"/>
            <a:ext cx="7500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b="1" u="sng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Диафрагмальное,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нижне-диафрагмальное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грудно-брюшное), которое принято считать самым глубоким, наиболее сильным, легкие могут вобрать в себя больше воздуха и при минимальной трате усилий достичь максимальной пользы.</a:t>
            </a:r>
            <a:endParaRPr lang="ru-RU" sz="2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664426" y="262055"/>
            <a:ext cx="38376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Типы</a:t>
            </a:r>
            <a:r>
              <a:rPr kumimoji="0" lang="ru-RU" sz="4000" b="1" i="0" u="none" strike="noStrike" cap="none" normalizeH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дыхания: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-4.81481E-6 L 4.72222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0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3E4E29-9EB4-913F-DA03-A2E44301B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5"/>
            <a:ext cx="9144000" cy="6857999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43608" y="1368643"/>
            <a:ext cx="75009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https://ds04.infourok.ru/uploads/ex/08a9/0007e460-960b1fc6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352928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966493-208E-2364-EE8F-48D7C8B5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772400" cy="136207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Характеристика дыхания детей с </a:t>
            </a:r>
            <a:r>
              <a:rPr lang="ru-RU" sz="36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ринолалией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204864"/>
            <a:ext cx="8134672" cy="4509120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с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ринолалией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дыхание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характеризуется неправильным направлением 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голосовыдыхательной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струи вследствие органических дефектов. </a:t>
            </a: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Физиологическое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дыхание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осуществляется через рот, а не через нос. </a:t>
            </a: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Ротовой выдох в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речевом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акте затруднен из-за чрезмерно поднятого корня языка. </a:t>
            </a: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Открытая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ринолалия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тяжело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отражается на функциональных свойствах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дыхательной системы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наблюдается значительная потеря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выдыхаемого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воздуха за счет его утечки через нос, из-за чего сокращается продолжительность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речевого выдоха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 первостепенной задачей в общей системе нормализации произносительной стороны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речи детей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 </a:t>
            </a:r>
            <a:r>
              <a:rPr lang="ru-RU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ринолалией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выступает развитие 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речевого дыхания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823EA2-3972-9027-1EED-98860741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72400" cy="1440160"/>
          </a:xfrm>
          <a:ln>
            <a:solidFill>
              <a:srgbClr val="3E9844"/>
            </a:solidFill>
          </a:ln>
        </p:spPr>
        <p:txBody>
          <a:bodyPr/>
          <a:lstStyle/>
          <a:p>
            <a:pPr algn="ctr"/>
            <a:r>
              <a:rPr lang="ru-RU" sz="24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Этапы работы по формированию правильного физиологического и речевого дыхания у детей с речевой патологией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3912" y="2299994"/>
            <a:ext cx="3312368" cy="3888432"/>
          </a:xfrm>
        </p:spPr>
        <p:txBody>
          <a:bodyPr/>
          <a:lstStyle/>
          <a:p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этап:</a:t>
            </a:r>
          </a:p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речевого дыхания при дифференциации вдоха и выдоха через нос и рот.</a:t>
            </a: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3432"/>
            <a:ext cx="3775886" cy="462748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BD5225-32E3-E6A6-3C5D-09999451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68707"/>
            <a:ext cx="7931150" cy="1143000"/>
          </a:xfrm>
          <a:ln>
            <a:solidFill>
              <a:srgbClr val="3E9844"/>
            </a:solidFill>
          </a:ln>
        </p:spPr>
        <p:txBody>
          <a:bodyPr/>
          <a:lstStyle/>
          <a:p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Этапы работы по формированию правильного физиологического и речевого дыхания у детей с речевой патологией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90" y="2276872"/>
            <a:ext cx="38164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Второй этап:</a:t>
            </a:r>
          </a:p>
          <a:p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длительного ротового выдоха при реализации артикуляции гласных звуков (без включения голоса) и фрикативных глухих согласных звуков.</a:t>
            </a:r>
          </a:p>
        </p:txBody>
      </p:sp>
      <p:pic>
        <p:nvPicPr>
          <p:cNvPr id="4" name="Picture 2" descr="D:\презентация\100_1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027" y="1982784"/>
            <a:ext cx="2500330" cy="187508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5" name="Picture 4" descr="D:\презентация\100_3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9697" y="3471743"/>
            <a:ext cx="2497130" cy="187269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6" name="Picture 3" descr="D:\презентация\100_2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6714" y="4903131"/>
            <a:ext cx="2590273" cy="188220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B1270E-2B53-4D20-EAB7-AE780DEA7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1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303" y="854760"/>
            <a:ext cx="50841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улучшить функцию внешнего дыхания, освоить первичные приемы дыхательной гимнастики.</a:t>
            </a:r>
          </a:p>
          <a:p>
            <a:endParaRPr lang="ru-RU" sz="2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Ребенок, находящийся в положении лежа, кладет ладонь на область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диафрагмы. Взрослый произносит рифмовку:</a:t>
            </a:r>
          </a:p>
          <a:p>
            <a:endParaRPr lang="ru-RU" sz="20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Бегемотики лежали, бегемотики дышали.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животик поднимается (вдох),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животик опускается (выдох).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Упражнение может выполняться в положении сидя и сопровождаться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рифмовкой: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Сели </a:t>
            </a:r>
            <a:r>
              <a:rPr lang="ru-RU" sz="20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бегемотики</a:t>
            </a:r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потрогали животики.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животик поднимается (вдох),</a:t>
            </a:r>
          </a:p>
          <a:p>
            <a:r>
              <a:rPr lang="ru-RU" sz="20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животик опускается (выдох).</a:t>
            </a:r>
            <a:endParaRPr lang="ru-RU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79B3E3-1C38-4D34-B09B-BA641164D7F1}"/>
              </a:ext>
            </a:extLst>
          </p:cNvPr>
          <p:cNvSpPr txBox="1"/>
          <p:nvPr/>
        </p:nvSpPr>
        <p:spPr>
          <a:xfrm>
            <a:off x="3203848" y="269985"/>
            <a:ext cx="302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"Бегемотик"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169FE-AEA5-C23B-7073-E2FE8A49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807" y="1844824"/>
            <a:ext cx="3721240" cy="4642247"/>
          </a:xfrm>
          <a:prstGeom prst="rect">
            <a:avLst/>
          </a:prstGeom>
          <a:ln>
            <a:solidFill>
              <a:schemeClr val="tx2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GreenShin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GreenShine</Template>
  <TotalTime>1244</TotalTime>
  <Words>1157</Words>
  <Application>Microsoft Office PowerPoint</Application>
  <PresentationFormat>Экран (4:3)</PresentationFormat>
  <Paragraphs>89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Times New Roman</vt:lpstr>
      <vt:lpstr>Wingdings</vt:lpstr>
      <vt:lpstr>GreenShine</vt:lpstr>
      <vt:lpstr>ДЫХАТЕЛЬНАЯ ГИМНАСТИКА при ринолалии </vt:lpstr>
      <vt:lpstr>Дыхание - одна из функций жизнеобеспечения человека. </vt:lpstr>
      <vt:lpstr>Виды дыхания </vt:lpstr>
      <vt:lpstr>Презентация PowerPoint</vt:lpstr>
      <vt:lpstr>Презентация PowerPoint</vt:lpstr>
      <vt:lpstr>Характеристика дыхания детей с ринолалией </vt:lpstr>
      <vt:lpstr>Этапы работы по формированию правильного физиологического и речевого дыхания у детей с речевой патологией</vt:lpstr>
      <vt:lpstr>Этапы работы по формированию правильного физиологического и речевого дыхания у детей с речевой патологией</vt:lpstr>
      <vt:lpstr>Презентация PowerPoint</vt:lpstr>
      <vt:lpstr>Презентация PowerPoint</vt:lpstr>
      <vt:lpstr>Буря в стакане воды </vt:lpstr>
      <vt:lpstr>"Лесная азбука" </vt:lpstr>
      <vt:lpstr>«Воздушный шар» </vt:lpstr>
      <vt:lpstr>Презентация PowerPoint</vt:lpstr>
      <vt:lpstr>СКОРОГОВОРЕНИЕ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А.В.</dc:creator>
  <cp:lastModifiedBy>Настя Чувашева</cp:lastModifiedBy>
  <cp:revision>35</cp:revision>
  <cp:lastPrinted>2023-12-20T05:19:21Z</cp:lastPrinted>
  <dcterms:created xsi:type="dcterms:W3CDTF">2011-01-12T14:54:14Z</dcterms:created>
  <dcterms:modified xsi:type="dcterms:W3CDTF">2023-12-20T05:30:50Z</dcterms:modified>
</cp:coreProperties>
</file>