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1" r:id="rId4"/>
    <p:sldId id="258" r:id="rId5"/>
    <p:sldId id="265" r:id="rId6"/>
    <p:sldId id="266" r:id="rId7"/>
    <p:sldId id="267" r:id="rId8"/>
    <p:sldId id="260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03" autoAdjust="0"/>
    <p:restoredTop sz="0" autoAdjust="0"/>
  </p:normalViewPr>
  <p:slideViewPr>
    <p:cSldViewPr snapToGrid="0" snapToObjects="1">
      <p:cViewPr>
        <p:scale>
          <a:sx n="75" d="100"/>
          <a:sy n="75" d="100"/>
        </p:scale>
        <p:origin x="43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8C211A-DEC7-A249-A58A-A9CA4CEDF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F2558-89FD-D347-ACB0-1D749EB9A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2B50A-BE77-EF45-A763-9B22D1821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CF7D3-9E37-DC47-8536-B3C23844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523C2-089C-3145-874A-6F5BCFF6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2484E-4E1C-B84F-803D-17DCAD29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01964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FA34-3118-E044-9B61-E85D6E973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9B91E-B85B-5B4A-9EEE-FE05309A8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03AE0-565A-FB41-9FFB-80270024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FDA40-61E3-944E-A7C8-4008B581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27E28-B2EB-F54E-833B-FE988424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7859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A007BE-9D28-7441-99CE-117485834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75396-35E6-DF49-BEF5-A9740D09D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5D30-24C9-604C-AA71-C51C2DDA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F9285-0C54-9343-BCD2-2E486A80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421C6-2E80-7E40-80CD-E5631776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46830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7C2E-E131-7345-9966-BEFAA8BD4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0A831-D091-254D-BC8C-637EE559B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73DF2-4949-A24E-878F-88479107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ABA54-EBBE-9246-8FEE-584B741D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C9A5A-487C-7348-8408-29186344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98416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DA38-8EF3-1840-BC68-B7B61AE6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9674D-C042-5146-BF75-6C70C8E82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70B26-F704-F34C-A70E-6B2D30808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67607-051F-CB4C-A825-578A4956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D30C2-EEEB-ED4B-926A-0F81B712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264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FC66-0FD8-9742-9C40-DB9B8945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12FA7-D83E-8546-8D97-B0F815D2A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BFA84-ADF6-E244-AFC6-96F2DDF75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E2A4D-185C-7042-8101-6FD009BD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033C1-1AD6-8D44-9035-59FDD71F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DE9E0-DD7A-3946-A6E8-F08547D1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5446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E670-A6AC-5B46-97E7-F1E0C539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91132-5C3B-B04B-B352-EE76C4AD1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AD2D3-7199-C84E-80E2-B356F61A5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D8488-9744-694B-B180-367A6B6C0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F6EA8-F21B-7845-BFAD-652CC4D8CD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96848-3906-D24B-9E39-BAC26BA5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8512F-E120-4E49-A68C-213D8EA78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25869-2044-224A-900F-54099FBF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82499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54A5-020B-484B-A23C-F0193782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9181F-AC0B-1049-8AC0-795FCB58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AB85E-0936-0D46-B310-337B6953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29CEE-E6AE-EB48-A35B-C483B7AE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7190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ACADC8-2C68-6242-9149-59B1F4B9E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5871C-21DB-1549-A600-B56422F56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A58BE-AFF3-2F4B-8614-3179074F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1021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07A10-E020-D149-8538-B804ED5D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0E8D9-493F-E146-8DC2-96110BF29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09AF4-2749-1D4C-9A47-9327DFF09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B4E1F-C669-F041-9C8F-7A31ED713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02555-9CF1-7E47-8C66-3DF2A3DA7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FEFFB-8A78-FA40-B97C-9AA58A50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6334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76F10-296D-EA4A-8785-E7334B71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616EA4-243B-D84B-BAC2-79143BE60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4DF4A-07B4-E44E-9DA3-9C06D87A8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C90E6-9230-F740-B6B1-E6F3E432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CF45E-A594-6549-9435-6B8D0F124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BC2D0-A90B-084F-95DD-A00AFC6D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6480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19C198-89C6-7948-AC5F-84C45070C3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6044D-5F53-A448-A1DF-6B13E854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A5D79-10C6-8E44-AA28-1EA508666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4E144-C66A-A741-9B84-922954A39D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D7B50-8549-7144-AB0A-12D78839E721}" type="datetimeFigureOut">
              <a:rPr lang="en-UA" smtClean="0"/>
              <a:t>12/14/2023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27536-14C6-E24A-8335-3EF6E1AEB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4CA2F-17F3-FB42-B45A-97903CCE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A266D-1190-6E42-93FB-FF2DEE179BF4}" type="slidenum">
              <a:rPr lang="en-UA" smtClean="0"/>
              <a:t>‹#›</a:t>
            </a:fld>
            <a:endParaRPr lang="en-U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C2E0A0-0B86-BD43-9611-70148F600A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28229" y="3690517"/>
            <a:ext cx="5863771" cy="316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1B38-E6AE-7E4D-B086-D18D2FB09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5051"/>
            <a:ext cx="9144000" cy="3518778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Взаимодействие семьи и школы по воспитанию несовершеннолетних</a:t>
            </a:r>
            <a:br>
              <a:rPr lang="ru-RU" b="1" dirty="0"/>
            </a:br>
            <a:br>
              <a:rPr lang="ru-RU" sz="2400" dirty="0"/>
            </a:br>
            <a:endParaRPr lang="en-UA" sz="7200" dirty="0">
              <a:latin typeface="Seravek" panose="020B05030400000200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891D8B-B892-9C4D-9B95-C37534609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4726"/>
            <a:ext cx="9144000" cy="604097"/>
          </a:xfrm>
        </p:spPr>
        <p:txBody>
          <a:bodyPr/>
          <a:lstStyle/>
          <a:p>
            <a:r>
              <a:rPr lang="ru-RU" dirty="0"/>
              <a:t>Выполнила студентка 303 группы Чувашева Анастасия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3934182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FB526-4336-11F0-6560-1F35B7C5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8"/>
            <a:ext cx="10820400" cy="1663382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Для достижения общих задач воспитания необходимо решить комплекс частных педагогических задач.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B531E9-5655-C684-6AA7-CD4F4BA9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666240"/>
            <a:ext cx="12090400" cy="533400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работе с детьми: </a:t>
            </a:r>
          </a:p>
          <a:p>
            <a:r>
              <a:rPr lang="ru-RU" dirty="0"/>
              <a:t>− воспитание уважительного, заботливого отношения к родителям; </a:t>
            </a:r>
          </a:p>
          <a:p>
            <a:r>
              <a:rPr lang="ru-RU" dirty="0"/>
              <a:t>− формирование ответственности за свои поступки перед семьей; </a:t>
            </a:r>
          </a:p>
          <a:p>
            <a:r>
              <a:rPr lang="ru-RU" dirty="0"/>
              <a:t>− воспитание чувства гордости за семью, стремление поддерживать и развивать лучшие семейные традиции.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работе с родителями: </a:t>
            </a:r>
          </a:p>
          <a:p>
            <a:r>
              <a:rPr lang="ru-RU" dirty="0"/>
              <a:t>− формирование у родителей правильных представлений о своей роли в воспитании ребенка, о необходимости участия в учебно-воспитательном процессе школы и класса; </a:t>
            </a:r>
          </a:p>
          <a:p>
            <a:r>
              <a:rPr lang="ru-RU" dirty="0"/>
              <a:t>− формирование субъектной позиции родителей в работе школы и класса, при проведении различных форм работы с семьей и детьми; </a:t>
            </a:r>
          </a:p>
          <a:p>
            <a:r>
              <a:rPr lang="ru-RU" dirty="0"/>
              <a:t>− формирование психолого-педагогической культуры родителей; </a:t>
            </a:r>
          </a:p>
          <a:p>
            <a:r>
              <a:rPr lang="ru-RU" dirty="0"/>
              <a:t>− развитие отношений уважения и доверия между родителями и детьми.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работе с педагогами: </a:t>
            </a:r>
          </a:p>
          <a:p>
            <a:r>
              <a:rPr lang="ru-RU" dirty="0"/>
              <a:t>− формирование понимания значимости сотрудничества с семьей, роли педагогов в формировании гуманных </a:t>
            </a:r>
            <a:r>
              <a:rPr lang="ru-RU" dirty="0" err="1"/>
              <a:t>взаимоуважительных</a:t>
            </a:r>
            <a:r>
              <a:rPr lang="ru-RU" dirty="0"/>
              <a:t> отношений между родителями и детьми; </a:t>
            </a:r>
          </a:p>
          <a:p>
            <a:r>
              <a:rPr lang="ru-RU" dirty="0"/>
              <a:t>− формирование у педагогов потребности и умения решать проблемы каждого ребенка на основе совместного заинтересованного диалога с родителями; </a:t>
            </a:r>
          </a:p>
          <a:p>
            <a:r>
              <a:rPr lang="ru-RU" dirty="0"/>
              <a:t>− освоение педагогами способов изучения семьи, диалоговых и </a:t>
            </a:r>
            <a:r>
              <a:rPr lang="ru-RU" dirty="0">
                <a:solidFill>
                  <a:schemeClr val="bg2"/>
                </a:solidFill>
              </a:rPr>
              <a:t>сотруднических форм взаимодействия с</a:t>
            </a:r>
            <a:r>
              <a:rPr lang="ru-RU" dirty="0"/>
              <a:t> родителями, форм организации совместной деятельности </a:t>
            </a:r>
            <a:r>
              <a:rPr lang="ru-RU" dirty="0">
                <a:solidFill>
                  <a:schemeClr val="bg2"/>
                </a:solidFill>
              </a:rPr>
              <a:t>родителей и детей. </a:t>
            </a:r>
          </a:p>
        </p:txBody>
      </p:sp>
    </p:spTree>
    <p:extLst>
      <p:ext uri="{BB962C8B-B14F-4D97-AF65-F5344CB8AC3E}">
        <p14:creationId xmlns:p14="http://schemas.microsoft.com/office/powerpoint/2010/main" val="1108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1D1C1-3661-5957-7E12-D93C41360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-24607"/>
            <a:ext cx="10896600" cy="779463"/>
          </a:xfrm>
        </p:spPr>
        <p:txBody>
          <a:bodyPr>
            <a:normAutofit fontScale="90000"/>
          </a:bodyPr>
          <a:lstStyle/>
          <a:p>
            <a:r>
              <a:rPr lang="ru-RU" dirty="0"/>
              <a:t>Формы взаимодействия педагогов с родителями.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F729459-D37D-DF22-C43C-AB4132099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86860"/>
              </p:ext>
            </p:extLst>
          </p:nvPr>
        </p:nvGraphicFramePr>
        <p:xfrm>
          <a:off x="81280" y="619761"/>
          <a:ext cx="11998959" cy="618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387">
                  <a:extLst>
                    <a:ext uri="{9D8B030D-6E8A-4147-A177-3AD203B41FA5}">
                      <a16:colId xmlns:a16="http://schemas.microsoft.com/office/drawing/2014/main" val="660871540"/>
                    </a:ext>
                  </a:extLst>
                </a:gridCol>
                <a:gridCol w="1543317">
                  <a:extLst>
                    <a:ext uri="{9D8B030D-6E8A-4147-A177-3AD203B41FA5}">
                      <a16:colId xmlns:a16="http://schemas.microsoft.com/office/drawing/2014/main" val="3937356251"/>
                    </a:ext>
                  </a:extLst>
                </a:gridCol>
                <a:gridCol w="8573255">
                  <a:extLst>
                    <a:ext uri="{9D8B030D-6E8A-4147-A177-3AD203B41FA5}">
                      <a16:colId xmlns:a16="http://schemas.microsoft.com/office/drawing/2014/main" val="387355963"/>
                    </a:ext>
                  </a:extLst>
                </a:gridCol>
              </a:tblGrid>
              <a:tr h="5402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Формы взаимодействия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r>
                        <a:rPr lang="ru-RU" sz="1400" dirty="0"/>
                        <a:t> Вид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 </a:t>
                      </a:r>
                    </a:p>
                    <a:p>
                      <a:r>
                        <a:rPr lang="ru-RU" sz="1400" dirty="0"/>
                        <a:t>Описание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907"/>
                  </a:ext>
                </a:extLst>
              </a:tr>
              <a:tr h="505989">
                <a:tc>
                  <a:txBody>
                    <a:bodyPr/>
                    <a:lstStyle/>
                    <a:p>
                      <a:r>
                        <a:rPr lang="ru-RU" sz="1400" dirty="0"/>
                        <a:t>Коллективные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Родительские собрания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могут быть: − организационными; − текущими и тематическими; − итоговыми; − общешкольными и классными.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739540"/>
                  </a:ext>
                </a:extLst>
              </a:tr>
              <a:tr h="601537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Родительский лекторий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знакомит родителей с вопросами воспитания, повышает их педагогическую культуру, помогает вырабатывать единые подходы к воспитанию детей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388990"/>
                  </a:ext>
                </a:extLst>
              </a:tr>
              <a:tr h="920340">
                <a:tc>
                  <a:txBody>
                    <a:bodyPr/>
                    <a:lstStyle/>
                    <a:p>
                      <a:r>
                        <a:rPr lang="ru-RU" sz="1400" dirty="0"/>
                        <a:t>Групповые формы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Тренинги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один из самых «молодых» способов взаимодействия с родителями. Грамотно подготовленный тренинг способен подготовить родителей к общению со своими детьми, которое будет благотворно влиять на дальнейшее обучение учеников. Включает в себя ролевые игры, диалоги, совместные задания.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739899"/>
                  </a:ext>
                </a:extLst>
              </a:tr>
              <a:tr h="1692832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Групповые консультации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Так, учителя и классный руководитель приглашают на урок родителей тех детей, которые испытывают типичные трудности в учебной деятельности. Педагоги стремятся построить свои уроки с опорой на этих учащихся. После посещения ряда уроков учителя и родители вместе пытаются выявить причины трудностей детей, найти способы оказания им помощи. Особую заботу у педагогов вызывает взаимодействие с отцами детей. Родительский комитет совместно с классным руководителем и под его руководством планирует, готовит и проводит всю совместную работу по педагогическому образованию, установлению контактов с родителями, оказанию помощи в воспитании детей класса, анализирует, оценивает и подводит итоги сотрудничества школы и семьи.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101300"/>
                  </a:ext>
                </a:extLst>
              </a:tr>
              <a:tr h="601537">
                <a:tc>
                  <a:txBody>
                    <a:bodyPr/>
                    <a:lstStyle/>
                    <a:p>
                      <a:r>
                        <a:rPr lang="ru-RU" sz="1400" dirty="0"/>
                        <a:t>Индивидуальные формы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Индивидуальные консультации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организуются с целью ответить на все вопросы, интересующие родителей. Благодаря таким консультациям, родители убеждаются в том, что в школе они могут получить совет, поддержку.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055207"/>
                  </a:ext>
                </a:extLst>
              </a:tr>
              <a:tr h="60153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Посещение на дому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— особенно полезна эта встреча у ребенка дома, так как домашняя обстановка располагает к откровенному разговору, есть возможность сразу получить представление о разных сторонах жизни и воспитания ребенка.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385041"/>
                  </a:ext>
                </a:extLst>
              </a:tr>
              <a:tr h="601537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Беседы по телефону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157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879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560927-DCB6-ED97-A64C-0C5C22A0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FEC6C-7A34-DCAC-5FF4-018ADDC6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B08387-CE59-54C5-90B8-4F419A71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28590"/>
            <a:ext cx="10515600" cy="199453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школа и семья должны работать совместно и воспитание в семье не должно идти вразрез с социально-педагогической работой школы по формированию здоровых, гуманных отношений ребёнка в социуме. </a:t>
            </a:r>
          </a:p>
        </p:txBody>
      </p:sp>
    </p:spTree>
    <p:extLst>
      <p:ext uri="{BB962C8B-B14F-4D97-AF65-F5344CB8AC3E}">
        <p14:creationId xmlns:p14="http://schemas.microsoft.com/office/powerpoint/2010/main" val="338512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60FECDA-488E-BAC6-3A43-202C6A0F2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680" y="328612"/>
            <a:ext cx="11023600" cy="62007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E243E-B782-7AD6-E747-646465096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6245"/>
            <a:ext cx="10515600" cy="77946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72020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EADCAB-2D36-0EAD-FB74-F0409065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97" y="0"/>
            <a:ext cx="7784435" cy="467917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8A992FB-684E-C4A5-9889-189F6818D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32" y="4679173"/>
            <a:ext cx="11860567" cy="2991134"/>
          </a:xfrm>
        </p:spPr>
        <p:txBody>
          <a:bodyPr>
            <a:normAutofit lnSpcReduction="10000"/>
          </a:bodyPr>
          <a:lstStyle/>
          <a:p>
            <a:r>
              <a:rPr lang="ru-RU" sz="2800" b="0" i="0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По определению А. В. Мудрика, «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семья- это </a:t>
            </a:r>
            <a:r>
              <a:rPr lang="ru-RU" sz="2800" b="0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основанная на браке или кровном родстве 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малая группа</a:t>
            </a:r>
            <a:r>
              <a:rPr lang="ru-RU" sz="2800" b="0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, 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члены</a:t>
            </a:r>
            <a:r>
              <a:rPr lang="ru-RU" sz="2800" b="0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 которой 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связаны</a:t>
            </a:r>
            <a:r>
              <a:rPr lang="ru-RU" sz="2800" b="0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 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общностью быта</a:t>
            </a:r>
            <a:r>
              <a:rPr lang="ru-RU" sz="2800" b="0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, взаимной моральной 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ответственностью и взаимопомощью</a:t>
            </a:r>
            <a:r>
              <a:rPr lang="ru-RU" sz="2800" b="0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, в ней 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вырабатываются</a:t>
            </a:r>
            <a:r>
              <a:rPr lang="ru-RU" sz="2800" b="0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 </a:t>
            </a:r>
            <a:r>
              <a:rPr lang="ru-RU" sz="2800" b="1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совокупность норм, санкций и образцов поведения</a:t>
            </a:r>
            <a:r>
              <a:rPr lang="ru-RU" sz="2800" b="0" i="1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, регламентирующих взаимодействие между супругами, родителями и детьми, детей между собой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».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E30DB-C3A1-6A78-B6B8-000C44BF9EDE}"/>
              </a:ext>
            </a:extLst>
          </p:cNvPr>
          <p:cNvSpPr txBox="1"/>
          <p:nvPr/>
        </p:nvSpPr>
        <p:spPr>
          <a:xfrm rot="10800000">
            <a:off x="10951436" y="1302304"/>
            <a:ext cx="1015663" cy="30627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The Sunday Family Dinner Is One Tradition We Really Need To Bring Back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35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58" y="164388"/>
            <a:ext cx="11807300" cy="7794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Согласно </a:t>
            </a:r>
            <a:r>
              <a:rPr lang="ru-RU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А. В. </a:t>
            </a:r>
            <a:r>
              <a:rPr lang="ru-RU" dirty="0"/>
              <a:t>Мудрику, можно выделить следующие параметры семьи:</a:t>
            </a:r>
            <a:endParaRPr lang="en-UA" dirty="0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34253427-EFD1-6E43-AFAF-052371FB986E}"/>
              </a:ext>
            </a:extLst>
          </p:cNvPr>
          <p:cNvSpPr>
            <a:spLocks/>
          </p:cNvSpPr>
          <p:nvPr/>
        </p:nvSpPr>
        <p:spPr bwMode="auto">
          <a:xfrm>
            <a:off x="3985708" y="1419656"/>
            <a:ext cx="2292228" cy="1686709"/>
          </a:xfrm>
          <a:custGeom>
            <a:avLst/>
            <a:gdLst>
              <a:gd name="T0" fmla="*/ 0 w 267"/>
              <a:gd name="T1" fmla="*/ 232 h 232"/>
              <a:gd name="T2" fmla="*/ 135 w 267"/>
              <a:gd name="T3" fmla="*/ 0 h 232"/>
              <a:gd name="T4" fmla="*/ 267 w 267"/>
              <a:gd name="T5" fmla="*/ 232 h 232"/>
              <a:gd name="T6" fmla="*/ 0 w 267"/>
              <a:gd name="T7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" h="232">
                <a:moveTo>
                  <a:pt x="0" y="232"/>
                </a:moveTo>
                <a:lnTo>
                  <a:pt x="135" y="0"/>
                </a:lnTo>
                <a:lnTo>
                  <a:pt x="267" y="232"/>
                </a:lnTo>
                <a:lnTo>
                  <a:pt x="0" y="232"/>
                </a:lnTo>
                <a:close/>
              </a:path>
            </a:pathLst>
          </a:custGeom>
          <a:solidFill>
            <a:schemeClr val="accent1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zh-CN" sz="16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социально-экономический</a:t>
            </a:r>
          </a:p>
          <a:p>
            <a:pPr algn="ctr"/>
            <a:endParaRPr lang="ru-RU" altLang="zh-CN" sz="1400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F8B45CE9-9445-1140-997E-16D8262D8437}"/>
              </a:ext>
            </a:extLst>
          </p:cNvPr>
          <p:cNvSpPr>
            <a:spLocks/>
          </p:cNvSpPr>
          <p:nvPr/>
        </p:nvSpPr>
        <p:spPr bwMode="auto">
          <a:xfrm>
            <a:off x="3400676" y="3323426"/>
            <a:ext cx="3462292" cy="738156"/>
          </a:xfrm>
          <a:custGeom>
            <a:avLst/>
            <a:gdLst>
              <a:gd name="T0" fmla="*/ 0 w 451"/>
              <a:gd name="T1" fmla="*/ 109 h 109"/>
              <a:gd name="T2" fmla="*/ 64 w 451"/>
              <a:gd name="T3" fmla="*/ 0 h 109"/>
              <a:gd name="T4" fmla="*/ 387 w 451"/>
              <a:gd name="T5" fmla="*/ 0 h 109"/>
              <a:gd name="T6" fmla="*/ 451 w 451"/>
              <a:gd name="T7" fmla="*/ 109 h 109"/>
              <a:gd name="T8" fmla="*/ 0 w 451"/>
              <a:gd name="T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1" h="109">
                <a:moveTo>
                  <a:pt x="0" y="109"/>
                </a:moveTo>
                <a:lnTo>
                  <a:pt x="64" y="0"/>
                </a:lnTo>
                <a:lnTo>
                  <a:pt x="387" y="0"/>
                </a:lnTo>
                <a:lnTo>
                  <a:pt x="451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accent2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zh-CN" sz="16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социально-культурный</a:t>
            </a: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0F9AA6C4-8DF3-3A40-AF39-6C9D57957940}"/>
              </a:ext>
            </a:extLst>
          </p:cNvPr>
          <p:cNvSpPr>
            <a:spLocks/>
          </p:cNvSpPr>
          <p:nvPr/>
        </p:nvSpPr>
        <p:spPr bwMode="auto">
          <a:xfrm>
            <a:off x="2832703" y="4400393"/>
            <a:ext cx="4565866" cy="894378"/>
          </a:xfrm>
          <a:custGeom>
            <a:avLst/>
            <a:gdLst>
              <a:gd name="T0" fmla="*/ 0 w 633"/>
              <a:gd name="T1" fmla="*/ 108 h 108"/>
              <a:gd name="T2" fmla="*/ 62 w 633"/>
              <a:gd name="T3" fmla="*/ 0 h 108"/>
              <a:gd name="T4" fmla="*/ 570 w 633"/>
              <a:gd name="T5" fmla="*/ 0 h 108"/>
              <a:gd name="T6" fmla="*/ 633 w 633"/>
              <a:gd name="T7" fmla="*/ 108 h 108"/>
              <a:gd name="T8" fmla="*/ 0 w 633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" h="108">
                <a:moveTo>
                  <a:pt x="0" y="108"/>
                </a:moveTo>
                <a:lnTo>
                  <a:pt x="62" y="0"/>
                </a:lnTo>
                <a:lnTo>
                  <a:pt x="570" y="0"/>
                </a:lnTo>
                <a:lnTo>
                  <a:pt x="633" y="108"/>
                </a:lnTo>
                <a:lnTo>
                  <a:pt x="0" y="108"/>
                </a:lnTo>
                <a:close/>
              </a:path>
            </a:pathLst>
          </a:custGeom>
          <a:solidFill>
            <a:schemeClr val="accent1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zh-CN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технико-гигиенический</a:t>
            </a: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779E0FA4-476E-4748-828E-888EEF69081C}"/>
              </a:ext>
            </a:extLst>
          </p:cNvPr>
          <p:cNvSpPr>
            <a:spLocks/>
          </p:cNvSpPr>
          <p:nvPr/>
        </p:nvSpPr>
        <p:spPr bwMode="auto">
          <a:xfrm>
            <a:off x="2020262" y="5533452"/>
            <a:ext cx="6199178" cy="1253487"/>
          </a:xfrm>
          <a:custGeom>
            <a:avLst/>
            <a:gdLst>
              <a:gd name="T0" fmla="*/ 0 w 912"/>
              <a:gd name="T1" fmla="*/ 192 h 192"/>
              <a:gd name="T2" fmla="*/ 111 w 912"/>
              <a:gd name="T3" fmla="*/ 0 h 192"/>
              <a:gd name="T4" fmla="*/ 801 w 912"/>
              <a:gd name="T5" fmla="*/ 0 h 192"/>
              <a:gd name="T6" fmla="*/ 912 w 912"/>
              <a:gd name="T7" fmla="*/ 192 h 192"/>
              <a:gd name="T8" fmla="*/ 0 w 912"/>
              <a:gd name="T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2" h="192">
                <a:moveTo>
                  <a:pt x="0" y="192"/>
                </a:moveTo>
                <a:lnTo>
                  <a:pt x="111" y="0"/>
                </a:lnTo>
                <a:lnTo>
                  <a:pt x="801" y="0"/>
                </a:lnTo>
                <a:lnTo>
                  <a:pt x="912" y="192"/>
                </a:lnTo>
                <a:lnTo>
                  <a:pt x="0" y="192"/>
                </a:lnTo>
                <a:close/>
              </a:path>
            </a:pathLst>
          </a:custGeom>
          <a:solidFill>
            <a:schemeClr val="accent2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zh-CN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демографический</a:t>
            </a:r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887C9421-1E38-E449-833B-544C7EC7AE5D}"/>
              </a:ext>
            </a:extLst>
          </p:cNvPr>
          <p:cNvSpPr>
            <a:spLocks/>
          </p:cNvSpPr>
          <p:nvPr/>
        </p:nvSpPr>
        <p:spPr bwMode="auto">
          <a:xfrm>
            <a:off x="5290071" y="3097944"/>
            <a:ext cx="1325254" cy="220128"/>
          </a:xfrm>
          <a:custGeom>
            <a:avLst/>
            <a:gdLst>
              <a:gd name="T0" fmla="*/ 0 w 295"/>
              <a:gd name="T1" fmla="*/ 0 h 49"/>
              <a:gd name="T2" fmla="*/ 206 w 295"/>
              <a:gd name="T3" fmla="*/ 0 h 49"/>
              <a:gd name="T4" fmla="*/ 295 w 295"/>
              <a:gd name="T5" fmla="*/ 49 h 49"/>
              <a:gd name="T6" fmla="*/ 90 w 295"/>
              <a:gd name="T7" fmla="*/ 49 h 49"/>
              <a:gd name="T8" fmla="*/ 0 w 295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" h="49">
                <a:moveTo>
                  <a:pt x="0" y="0"/>
                </a:moveTo>
                <a:lnTo>
                  <a:pt x="206" y="0"/>
                </a:lnTo>
                <a:lnTo>
                  <a:pt x="295" y="49"/>
                </a:lnTo>
                <a:lnTo>
                  <a:pt x="90" y="4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4CE898C7-D520-A14C-9E71-37495CA9297B}"/>
              </a:ext>
            </a:extLst>
          </p:cNvPr>
          <p:cNvSpPr>
            <a:spLocks/>
          </p:cNvSpPr>
          <p:nvPr/>
        </p:nvSpPr>
        <p:spPr bwMode="auto">
          <a:xfrm>
            <a:off x="5082036" y="4064186"/>
            <a:ext cx="2156344" cy="224619"/>
          </a:xfrm>
          <a:custGeom>
            <a:avLst/>
            <a:gdLst>
              <a:gd name="T0" fmla="*/ 0 w 480"/>
              <a:gd name="T1" fmla="*/ 0 h 50"/>
              <a:gd name="T2" fmla="*/ 333 w 480"/>
              <a:gd name="T3" fmla="*/ 0 h 50"/>
              <a:gd name="T4" fmla="*/ 480 w 480"/>
              <a:gd name="T5" fmla="*/ 50 h 50"/>
              <a:gd name="T6" fmla="*/ 146 w 480"/>
              <a:gd name="T7" fmla="*/ 50 h 50"/>
              <a:gd name="T8" fmla="*/ 0 w 480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0" h="50">
                <a:moveTo>
                  <a:pt x="0" y="0"/>
                </a:moveTo>
                <a:lnTo>
                  <a:pt x="333" y="0"/>
                </a:lnTo>
                <a:lnTo>
                  <a:pt x="480" y="50"/>
                </a:lnTo>
                <a:lnTo>
                  <a:pt x="146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3F59445E-C967-5147-82EA-D8A1BC3C5D23}"/>
              </a:ext>
            </a:extLst>
          </p:cNvPr>
          <p:cNvSpPr>
            <a:spLocks/>
          </p:cNvSpPr>
          <p:nvPr/>
        </p:nvSpPr>
        <p:spPr bwMode="auto">
          <a:xfrm>
            <a:off x="4609021" y="5272291"/>
            <a:ext cx="2973957" cy="224619"/>
          </a:xfrm>
          <a:custGeom>
            <a:avLst/>
            <a:gdLst>
              <a:gd name="T0" fmla="*/ 0 w 662"/>
              <a:gd name="T1" fmla="*/ 0 h 50"/>
              <a:gd name="T2" fmla="*/ 461 w 662"/>
              <a:gd name="T3" fmla="*/ 0 h 50"/>
              <a:gd name="T4" fmla="*/ 662 w 662"/>
              <a:gd name="T5" fmla="*/ 50 h 50"/>
              <a:gd name="T6" fmla="*/ 201 w 662"/>
              <a:gd name="T7" fmla="*/ 50 h 50"/>
              <a:gd name="T8" fmla="*/ 0 w 6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" h="50">
                <a:moveTo>
                  <a:pt x="0" y="0"/>
                </a:moveTo>
                <a:lnTo>
                  <a:pt x="461" y="0"/>
                </a:lnTo>
                <a:lnTo>
                  <a:pt x="662" y="50"/>
                </a:lnTo>
                <a:lnTo>
                  <a:pt x="201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10C89B-0E65-4C4F-9E3C-C5DAAC9BFE66}"/>
              </a:ext>
            </a:extLst>
          </p:cNvPr>
          <p:cNvSpPr txBox="1"/>
          <p:nvPr/>
        </p:nvSpPr>
        <p:spPr>
          <a:xfrm>
            <a:off x="377746" y="1659675"/>
            <a:ext cx="3586804" cy="3841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r>
              <a:rPr lang="ru-RU" sz="1600" i="1" dirty="0">
                <a:solidFill>
                  <a:schemeClr val="accent4"/>
                </a:solidFill>
                <a:latin typeface="PT Sans" panose="020B0503020203020204" pitchFamily="34" charset="-52"/>
              </a:rPr>
              <a:t>имущественные характеристики</a:t>
            </a:r>
            <a:endParaRPr lang="zh-CN" altLang="en-US" sz="1600" i="1" dirty="0">
              <a:solidFill>
                <a:schemeClr val="accent4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39E851-9979-EF49-8E3E-DFC06DC4E898}"/>
              </a:ext>
            </a:extLst>
          </p:cNvPr>
          <p:cNvSpPr txBox="1"/>
          <p:nvPr/>
        </p:nvSpPr>
        <p:spPr>
          <a:xfrm>
            <a:off x="61603" y="3210558"/>
            <a:ext cx="3722114" cy="7050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r>
              <a:rPr lang="ru-RU" altLang="zh-CN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  <a:ea typeface="inpin heiti" panose="00000500000000000000" pitchFamily="2" charset="-122"/>
                <a:sym typeface="inpin heiti" panose="00000500000000000000" pitchFamily="2" charset="-122"/>
              </a:rPr>
              <a:t>образовательный уровень родителей, их участие в жизни общества</a:t>
            </a:r>
            <a:endParaRPr lang="zh-CN" alt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518837-7C7D-1242-B6B4-2B2E5E7ADBCF}"/>
              </a:ext>
            </a:extLst>
          </p:cNvPr>
          <p:cNvSpPr txBox="1"/>
          <p:nvPr/>
        </p:nvSpPr>
        <p:spPr>
          <a:xfrm>
            <a:off x="40348" y="5271654"/>
            <a:ext cx="2738463" cy="13444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r>
              <a:rPr lang="ru-RU" sz="1600" i="1" dirty="0">
                <a:solidFill>
                  <a:schemeClr val="accent4"/>
                </a:solidFill>
                <a:latin typeface="PT Sans" panose="020B0503020203020204" pitchFamily="34" charset="-52"/>
              </a:rPr>
              <a:t>Структура семьи: бездетная, однодетная, мало- или многодетная, полная или неполная</a:t>
            </a:r>
            <a:endParaRPr lang="zh-CN" altLang="en-US" sz="1600" i="1" dirty="0">
              <a:solidFill>
                <a:schemeClr val="accent4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2A9912-1858-9D42-BE00-FEECE9D87FDF}"/>
              </a:ext>
            </a:extLst>
          </p:cNvPr>
          <p:cNvSpPr txBox="1"/>
          <p:nvPr/>
        </p:nvSpPr>
        <p:spPr>
          <a:xfrm>
            <a:off x="130372" y="2115146"/>
            <a:ext cx="2952328" cy="7050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30000"/>
              </a:lnSpc>
            </a:pPr>
            <a:r>
              <a:rPr lang="ru-RU" altLang="zh-CN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  <a:ea typeface="inpin heiti" panose="00000500000000000000" pitchFamily="2" charset="-122"/>
                <a:sym typeface="inpin heiti" panose="00000500000000000000" pitchFamily="2" charset="-122"/>
              </a:rPr>
              <a:t>занятость родителей на работе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249123-3DB8-FA4A-9A0E-391329E8BA7B}"/>
              </a:ext>
            </a:extLst>
          </p:cNvPr>
          <p:cNvSpPr txBox="1"/>
          <p:nvPr/>
        </p:nvSpPr>
        <p:spPr>
          <a:xfrm>
            <a:off x="-643194" y="4075687"/>
            <a:ext cx="3475897" cy="10250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30000"/>
              </a:lnSpc>
            </a:pPr>
            <a:r>
              <a:rPr lang="ru-RU" altLang="zh-CN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  <a:ea typeface="inpin heiti" panose="00000500000000000000" pitchFamily="2" charset="-122"/>
                <a:sym typeface="inpin heiti" panose="00000500000000000000" pitchFamily="2" charset="-122"/>
              </a:rPr>
              <a:t>условия проживания, </a:t>
            </a:r>
            <a:r>
              <a:rPr lang="ru-RU" altLang="zh-CN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  <a:ea typeface="inpin heiti" panose="00000500000000000000" pitchFamily="2" charset="-122"/>
                <a:sym typeface="inpin heiti" panose="00000500000000000000" pitchFamily="2" charset="-122"/>
              </a:rPr>
              <a:t>оборудованность</a:t>
            </a:r>
            <a:r>
              <a:rPr lang="ru-RU" altLang="zh-CN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  <a:ea typeface="inpin heiti" panose="00000500000000000000" pitchFamily="2" charset="-122"/>
                <a:sym typeface="inpin heiti" panose="00000500000000000000" pitchFamily="2" charset="-122"/>
              </a:rPr>
              <a:t> жилища, особенности образа жизни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119EE-A17B-1929-9BAD-2DDB1EE7A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095" y="1160912"/>
            <a:ext cx="2479146" cy="13896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1A3156-6AFA-5A11-F1C2-6F2937AE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71" y="4415793"/>
            <a:ext cx="4011597" cy="24422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44BD03-30AC-8B11-97B2-BCF0FD7E2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461" y="2243389"/>
            <a:ext cx="4214335" cy="24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2" grpId="0"/>
      <p:bldP spid="53" grpId="0"/>
      <p:bldP spid="54" grpId="0"/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Базовые функции семьи:</a:t>
            </a:r>
            <a:endParaRPr lang="en-U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71A4CD-310A-794A-8ECE-50D538BD7646}"/>
              </a:ext>
            </a:extLst>
          </p:cNvPr>
          <p:cNvGrpSpPr/>
          <p:nvPr/>
        </p:nvGrpSpPr>
        <p:grpSpPr>
          <a:xfrm>
            <a:off x="1355717" y="1822753"/>
            <a:ext cx="1049867" cy="1049867"/>
            <a:chOff x="1016000" y="1689100"/>
            <a:chExt cx="787400" cy="7874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9DD0E3-D548-E14F-B423-C017ED644577}"/>
                </a:ext>
              </a:extLst>
            </p:cNvPr>
            <p:cNvSpPr/>
            <p:nvPr/>
          </p:nvSpPr>
          <p:spPr>
            <a:xfrm>
              <a:off x="1016000" y="1689100"/>
              <a:ext cx="787400" cy="787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3903C33-7E4C-484D-8F83-794FC00C9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654" y="1948826"/>
              <a:ext cx="284092" cy="276020"/>
            </a:xfrm>
            <a:custGeom>
              <a:avLst/>
              <a:gdLst/>
              <a:ahLst/>
              <a:cxnLst>
                <a:cxn ang="0">
                  <a:pos x="64" y="51"/>
                </a:cxn>
                <a:cxn ang="0">
                  <a:pos x="60" y="55"/>
                </a:cxn>
                <a:cxn ang="0">
                  <a:pos x="49" y="55"/>
                </a:cxn>
                <a:cxn ang="0">
                  <a:pos x="45" y="51"/>
                </a:cxn>
                <a:cxn ang="0">
                  <a:pos x="45" y="40"/>
                </a:cxn>
                <a:cxn ang="0">
                  <a:pos x="49" y="36"/>
                </a:cxn>
                <a:cxn ang="0">
                  <a:pos x="52" y="36"/>
                </a:cxn>
                <a:cxn ang="0">
                  <a:pos x="52" y="30"/>
                </a:cxn>
                <a:cxn ang="0">
                  <a:pos x="34" y="30"/>
                </a:cxn>
                <a:cxn ang="0">
                  <a:pos x="34" y="36"/>
                </a:cxn>
                <a:cxn ang="0">
                  <a:pos x="37" y="36"/>
                </a:cxn>
                <a:cxn ang="0">
                  <a:pos x="41" y="40"/>
                </a:cxn>
                <a:cxn ang="0">
                  <a:pos x="41" y="51"/>
                </a:cxn>
                <a:cxn ang="0">
                  <a:pos x="37" y="55"/>
                </a:cxn>
                <a:cxn ang="0">
                  <a:pos x="26" y="55"/>
                </a:cxn>
                <a:cxn ang="0">
                  <a:pos x="23" y="51"/>
                </a:cxn>
                <a:cxn ang="0">
                  <a:pos x="23" y="40"/>
                </a:cxn>
                <a:cxn ang="0">
                  <a:pos x="26" y="36"/>
                </a:cxn>
                <a:cxn ang="0">
                  <a:pos x="29" y="36"/>
                </a:cxn>
                <a:cxn ang="0">
                  <a:pos x="29" y="30"/>
                </a:cxn>
                <a:cxn ang="0">
                  <a:pos x="11" y="30"/>
                </a:cxn>
                <a:cxn ang="0">
                  <a:pos x="11" y="36"/>
                </a:cxn>
                <a:cxn ang="0">
                  <a:pos x="15" y="36"/>
                </a:cxn>
                <a:cxn ang="0">
                  <a:pos x="18" y="40"/>
                </a:cxn>
                <a:cxn ang="0">
                  <a:pos x="18" y="51"/>
                </a:cxn>
                <a:cxn ang="0">
                  <a:pos x="15" y="55"/>
                </a:cxn>
                <a:cxn ang="0">
                  <a:pos x="3" y="55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36"/>
                </a:cxn>
                <a:cxn ang="0">
                  <a:pos x="7" y="36"/>
                </a:cxn>
                <a:cxn ang="0">
                  <a:pos x="7" y="30"/>
                </a:cxn>
                <a:cxn ang="0">
                  <a:pos x="11" y="25"/>
                </a:cxn>
                <a:cxn ang="0">
                  <a:pos x="29" y="25"/>
                </a:cxn>
                <a:cxn ang="0">
                  <a:pos x="29" y="18"/>
                </a:cxn>
                <a:cxn ang="0">
                  <a:pos x="26" y="18"/>
                </a:cxn>
                <a:cxn ang="0">
                  <a:pos x="23" y="15"/>
                </a:cxn>
                <a:cxn ang="0">
                  <a:pos x="23" y="3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1" y="3"/>
                </a:cxn>
                <a:cxn ang="0">
                  <a:pos x="41" y="15"/>
                </a:cxn>
                <a:cxn ang="0">
                  <a:pos x="37" y="18"/>
                </a:cxn>
                <a:cxn ang="0">
                  <a:pos x="34" y="18"/>
                </a:cxn>
                <a:cxn ang="0">
                  <a:pos x="34" y="25"/>
                </a:cxn>
                <a:cxn ang="0">
                  <a:pos x="52" y="25"/>
                </a:cxn>
                <a:cxn ang="0">
                  <a:pos x="57" y="30"/>
                </a:cxn>
                <a:cxn ang="0">
                  <a:pos x="57" y="36"/>
                </a:cxn>
                <a:cxn ang="0">
                  <a:pos x="60" y="36"/>
                </a:cxn>
                <a:cxn ang="0">
                  <a:pos x="64" y="40"/>
                </a:cxn>
                <a:cxn ang="0">
                  <a:pos x="64" y="5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4400" dirty="0">
                  <a:cs typeface="+mn-ea"/>
                  <a:sym typeface="+mn-lt"/>
                </a:rPr>
                <a:t>1</a:t>
              </a:r>
              <a:endParaRPr sz="4400" dirty="0">
                <a:cs typeface="+mn-ea"/>
                <a:sym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D8D569-4EC5-6C4A-A35E-06390A90692E}"/>
              </a:ext>
            </a:extLst>
          </p:cNvPr>
          <p:cNvGrpSpPr/>
          <p:nvPr/>
        </p:nvGrpSpPr>
        <p:grpSpPr>
          <a:xfrm>
            <a:off x="1107021" y="2847220"/>
            <a:ext cx="1547259" cy="1949967"/>
            <a:chOff x="3171825" y="2459015"/>
            <a:chExt cx="1219200" cy="15365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1680980-D510-A845-B3FC-D53E82094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4D77168-8F0F-184C-8202-F38C587F2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sp>
        <p:nvSpPr>
          <p:cNvPr id="15" name="Oval 15">
            <a:extLst>
              <a:ext uri="{FF2B5EF4-FFF2-40B4-BE49-F238E27FC236}">
                <a16:creationId xmlns:a16="http://schemas.microsoft.com/office/drawing/2014/main" id="{EAA7841C-7AA8-4243-B3BE-55D29526B254}"/>
              </a:ext>
            </a:extLst>
          </p:cNvPr>
          <p:cNvSpPr/>
          <p:nvPr/>
        </p:nvSpPr>
        <p:spPr>
          <a:xfrm>
            <a:off x="3463392" y="1797353"/>
            <a:ext cx="1049867" cy="1049867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cs typeface="+mn-ea"/>
                <a:sym typeface="+mn-lt"/>
              </a:rPr>
              <a:t>2</a:t>
            </a:r>
            <a:endParaRPr sz="40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A3F21DF-DE44-D64A-829B-CFD6B26BD38C}"/>
              </a:ext>
            </a:extLst>
          </p:cNvPr>
          <p:cNvGrpSpPr/>
          <p:nvPr/>
        </p:nvGrpSpPr>
        <p:grpSpPr>
          <a:xfrm>
            <a:off x="3214696" y="2847220"/>
            <a:ext cx="1547259" cy="1949967"/>
            <a:chOff x="1388111" y="2459015"/>
            <a:chExt cx="1219200" cy="1536522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8A785149-2749-5641-A210-DDE343C72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6AE558C0-34E8-C847-9B2E-6909A08F1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3" name="Oval 24">
            <a:extLst>
              <a:ext uri="{FF2B5EF4-FFF2-40B4-BE49-F238E27FC236}">
                <a16:creationId xmlns:a16="http://schemas.microsoft.com/office/drawing/2014/main" id="{4A2A5270-29A5-2D4C-A1D7-1C41B419E977}"/>
              </a:ext>
            </a:extLst>
          </p:cNvPr>
          <p:cNvSpPr/>
          <p:nvPr/>
        </p:nvSpPr>
        <p:spPr>
          <a:xfrm>
            <a:off x="5571067" y="1822753"/>
            <a:ext cx="1049867" cy="1049867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cs typeface="+mn-ea"/>
                <a:sym typeface="+mn-lt"/>
              </a:rPr>
              <a:t>3</a:t>
            </a:r>
            <a:endParaRPr sz="4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25" name="Group 26">
            <a:extLst>
              <a:ext uri="{FF2B5EF4-FFF2-40B4-BE49-F238E27FC236}">
                <a16:creationId xmlns:a16="http://schemas.microsoft.com/office/drawing/2014/main" id="{AA51DE34-B574-204E-A4F5-DF0421DDFD28}"/>
              </a:ext>
            </a:extLst>
          </p:cNvPr>
          <p:cNvGrpSpPr/>
          <p:nvPr/>
        </p:nvGrpSpPr>
        <p:grpSpPr>
          <a:xfrm>
            <a:off x="5322371" y="2847220"/>
            <a:ext cx="1547259" cy="1949967"/>
            <a:chOff x="1388111" y="2459015"/>
            <a:chExt cx="1219200" cy="1536522"/>
          </a:xfrm>
        </p:grpSpPr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F3DF0746-20EF-E149-AC81-64E68D38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227E1181-394E-B348-B948-D79DB9383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8" name="Group 30">
            <a:extLst>
              <a:ext uri="{FF2B5EF4-FFF2-40B4-BE49-F238E27FC236}">
                <a16:creationId xmlns:a16="http://schemas.microsoft.com/office/drawing/2014/main" id="{466CEC11-56CE-2A41-9A7A-E51575734232}"/>
              </a:ext>
            </a:extLst>
          </p:cNvPr>
          <p:cNvGrpSpPr/>
          <p:nvPr/>
        </p:nvGrpSpPr>
        <p:grpSpPr>
          <a:xfrm>
            <a:off x="7678741" y="1822753"/>
            <a:ext cx="1049867" cy="1049867"/>
            <a:chOff x="5759450" y="1689100"/>
            <a:chExt cx="787400" cy="787400"/>
          </a:xfrm>
        </p:grpSpPr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DC91552F-6EE7-7740-9AD6-26F10564EB4A}"/>
                </a:ext>
              </a:extLst>
            </p:cNvPr>
            <p:cNvSpPr/>
            <p:nvPr/>
          </p:nvSpPr>
          <p:spPr>
            <a:xfrm>
              <a:off x="5759450" y="1689100"/>
              <a:ext cx="787400" cy="787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dirty="0">
                  <a:cs typeface="+mn-ea"/>
                  <a:sym typeface="+mn-lt"/>
                </a:rPr>
                <a:t>4</a:t>
              </a:r>
              <a:endParaRPr dirty="0">
                <a:cs typeface="+mn-ea"/>
                <a:sym typeface="+mn-lt"/>
              </a:endParaRPr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F7424034-6CC0-4246-A1F2-C2B7CDAA9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60" y="1967805"/>
              <a:ext cx="244978" cy="244978"/>
            </a:xfrm>
            <a:custGeom>
              <a:avLst/>
              <a:gdLst/>
              <a:ahLst/>
              <a:cxnLst>
                <a:cxn ang="0">
                  <a:pos x="55" y="31"/>
                </a:cxn>
                <a:cxn ang="0">
                  <a:pos x="54" y="33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9" y="42"/>
                </a:cxn>
                <a:cxn ang="0">
                  <a:pos x="50" y="43"/>
                </a:cxn>
                <a:cxn ang="0">
                  <a:pos x="49" y="44"/>
                </a:cxn>
                <a:cxn ang="0">
                  <a:pos x="43" y="50"/>
                </a:cxn>
                <a:cxn ang="0">
                  <a:pos x="42" y="50"/>
                </a:cxn>
                <a:cxn ang="0">
                  <a:pos x="37" y="46"/>
                </a:cxn>
                <a:cxn ang="0">
                  <a:pos x="33" y="47"/>
                </a:cxn>
                <a:cxn ang="0">
                  <a:pos x="32" y="54"/>
                </a:cxn>
                <a:cxn ang="0">
                  <a:pos x="31" y="55"/>
                </a:cxn>
                <a:cxn ang="0">
                  <a:pos x="23" y="55"/>
                </a:cxn>
                <a:cxn ang="0">
                  <a:pos x="22" y="54"/>
                </a:cxn>
                <a:cxn ang="0">
                  <a:pos x="21" y="47"/>
                </a:cxn>
                <a:cxn ang="0">
                  <a:pos x="18" y="46"/>
                </a:cxn>
                <a:cxn ang="0">
                  <a:pos x="13" y="50"/>
                </a:cxn>
                <a:cxn ang="0">
                  <a:pos x="12" y="50"/>
                </a:cxn>
                <a:cxn ang="0">
                  <a:pos x="11" y="50"/>
                </a:cxn>
                <a:cxn ang="0">
                  <a:pos x="5" y="44"/>
                </a:cxn>
                <a:cxn ang="0">
                  <a:pos x="5" y="43"/>
                </a:cxn>
                <a:cxn ang="0">
                  <a:pos x="5" y="42"/>
                </a:cxn>
                <a:cxn ang="0">
                  <a:pos x="9" y="37"/>
                </a:cxn>
                <a:cxn ang="0">
                  <a:pos x="7" y="33"/>
                </a:cxn>
                <a:cxn ang="0">
                  <a:pos x="1" y="33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22"/>
                </a:cxn>
                <a:cxn ang="0">
                  <a:pos x="7" y="21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2" y="5"/>
                </a:cxn>
                <a:cxn ang="0">
                  <a:pos x="13" y="5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2" y="1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8"/>
                </a:cxn>
                <a:cxn ang="0">
                  <a:pos x="37" y="9"/>
                </a:cxn>
                <a:cxn ang="0">
                  <a:pos x="42" y="5"/>
                </a:cxn>
                <a:cxn ang="0">
                  <a:pos x="43" y="5"/>
                </a:cxn>
                <a:cxn ang="0">
                  <a:pos x="43" y="5"/>
                </a:cxn>
                <a:cxn ang="0">
                  <a:pos x="49" y="11"/>
                </a:cxn>
                <a:cxn ang="0">
                  <a:pos x="50" y="12"/>
                </a:cxn>
                <a:cxn ang="0">
                  <a:pos x="49" y="13"/>
                </a:cxn>
                <a:cxn ang="0">
                  <a:pos x="46" y="18"/>
                </a:cxn>
                <a:cxn ang="0">
                  <a:pos x="47" y="21"/>
                </a:cxn>
                <a:cxn ang="0">
                  <a:pos x="54" y="22"/>
                </a:cxn>
                <a:cxn ang="0">
                  <a:pos x="55" y="23"/>
                </a:cxn>
                <a:cxn ang="0">
                  <a:pos x="55" y="31"/>
                </a:cxn>
                <a:cxn ang="0">
                  <a:pos x="27" y="18"/>
                </a:cxn>
                <a:cxn ang="0">
                  <a:pos x="18" y="27"/>
                </a:cxn>
                <a:cxn ang="0">
                  <a:pos x="27" y="36"/>
                </a:cxn>
                <a:cxn ang="0">
                  <a:pos x="36" y="27"/>
                </a:cxn>
                <a:cxn ang="0">
                  <a:pos x="27" y="18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4400" dirty="0">
                  <a:cs typeface="+mn-ea"/>
                  <a:sym typeface="+mn-lt"/>
                </a:rPr>
                <a:t>4</a:t>
              </a: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33" name="Group 35">
            <a:extLst>
              <a:ext uri="{FF2B5EF4-FFF2-40B4-BE49-F238E27FC236}">
                <a16:creationId xmlns:a16="http://schemas.microsoft.com/office/drawing/2014/main" id="{16491007-AE5E-B648-B1BE-703B3DC69790}"/>
              </a:ext>
            </a:extLst>
          </p:cNvPr>
          <p:cNvGrpSpPr/>
          <p:nvPr/>
        </p:nvGrpSpPr>
        <p:grpSpPr>
          <a:xfrm flipH="1">
            <a:off x="7430045" y="2847220"/>
            <a:ext cx="1547259" cy="1949967"/>
            <a:chOff x="3171825" y="2459015"/>
            <a:chExt cx="1219200" cy="1536522"/>
          </a:xfrm>
        </p:grpSpPr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5EC93C6A-B1DE-6649-A624-2C5A85FB1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4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4CDE7535-9041-CE48-94F6-862A62FC6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6" name="Group 39">
            <a:extLst>
              <a:ext uri="{FF2B5EF4-FFF2-40B4-BE49-F238E27FC236}">
                <a16:creationId xmlns:a16="http://schemas.microsoft.com/office/drawing/2014/main" id="{03F37059-CC62-7F47-87FE-CE284FDD29D3}"/>
              </a:ext>
            </a:extLst>
          </p:cNvPr>
          <p:cNvGrpSpPr/>
          <p:nvPr/>
        </p:nvGrpSpPr>
        <p:grpSpPr>
          <a:xfrm>
            <a:off x="9786416" y="1822753"/>
            <a:ext cx="1049867" cy="1049867"/>
            <a:chOff x="7340600" y="1689100"/>
            <a:chExt cx="787400" cy="787400"/>
          </a:xfrm>
        </p:grpSpPr>
        <p:sp>
          <p:nvSpPr>
            <p:cNvPr id="39" name="Oval 42">
              <a:extLst>
                <a:ext uri="{FF2B5EF4-FFF2-40B4-BE49-F238E27FC236}">
                  <a16:creationId xmlns:a16="http://schemas.microsoft.com/office/drawing/2014/main" id="{A25B7585-9597-604D-8F24-83EE257D15C1}"/>
                </a:ext>
              </a:extLst>
            </p:cNvPr>
            <p:cNvSpPr/>
            <p:nvPr/>
          </p:nvSpPr>
          <p:spPr>
            <a:xfrm>
              <a:off x="7340600" y="1689100"/>
              <a:ext cx="787400" cy="787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Freeform: Shape 41">
              <a:extLst>
                <a:ext uri="{FF2B5EF4-FFF2-40B4-BE49-F238E27FC236}">
                  <a16:creationId xmlns:a16="http://schemas.microsoft.com/office/drawing/2014/main" id="{939E277E-6D95-1F4D-A97B-87DE28806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6665" y="1979869"/>
              <a:ext cx="255270" cy="205862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4800" dirty="0">
                  <a:cs typeface="+mn-ea"/>
                  <a:sym typeface="+mn-lt"/>
                </a:rPr>
                <a:t>5</a:t>
              </a:r>
              <a:endParaRPr sz="4800" dirty="0">
                <a:cs typeface="+mn-ea"/>
                <a:sym typeface="+mn-lt"/>
              </a:endParaRP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:a16="http://schemas.microsoft.com/office/drawing/2014/main" id="{24F36F4F-3B5D-104E-AA52-AA1ED07E6BDE}"/>
              </a:ext>
            </a:extLst>
          </p:cNvPr>
          <p:cNvGrpSpPr/>
          <p:nvPr/>
        </p:nvGrpSpPr>
        <p:grpSpPr>
          <a:xfrm flipH="1">
            <a:off x="9537720" y="2847220"/>
            <a:ext cx="1547259" cy="1949967"/>
            <a:chOff x="3171825" y="2459015"/>
            <a:chExt cx="1219200" cy="1536522"/>
          </a:xfrm>
        </p:grpSpPr>
        <p:sp>
          <p:nvSpPr>
            <p:cNvPr id="42" name="Freeform: Shape 45">
              <a:extLst>
                <a:ext uri="{FF2B5EF4-FFF2-40B4-BE49-F238E27FC236}">
                  <a16:creationId xmlns:a16="http://schemas.microsoft.com/office/drawing/2014/main" id="{D9CB586B-89BF-F04B-99E9-F07007216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5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46">
              <a:extLst>
                <a:ext uri="{FF2B5EF4-FFF2-40B4-BE49-F238E27FC236}">
                  <a16:creationId xmlns:a16="http://schemas.microsoft.com/office/drawing/2014/main" id="{FD90023B-B6A0-FA4A-8A42-D161C84F7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5" name="TextBox 49">
            <a:extLst>
              <a:ext uri="{FF2B5EF4-FFF2-40B4-BE49-F238E27FC236}">
                <a16:creationId xmlns:a16="http://schemas.microsoft.com/office/drawing/2014/main" id="{108ECC95-6066-4747-B120-A12EC72C6F10}"/>
              </a:ext>
            </a:extLst>
          </p:cNvPr>
          <p:cNvSpPr txBox="1"/>
          <p:nvPr/>
        </p:nvSpPr>
        <p:spPr>
          <a:xfrm rot="19424470">
            <a:off x="388547" y="5450616"/>
            <a:ext cx="1687909" cy="586008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r>
              <a:rPr lang="ru-RU" altLang="zh-CN" b="1" dirty="0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сохранение жизни </a:t>
            </a:r>
          </a:p>
          <a:p>
            <a:pPr algn="ctr"/>
            <a:r>
              <a:rPr lang="ru-RU" altLang="zh-CN" b="1" dirty="0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и здоровья</a:t>
            </a:r>
            <a:endParaRPr lang="zh-CN" altLang="en-US" b="1" dirty="0">
              <a:solidFill>
                <a:schemeClr val="accent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TextBox 52">
            <a:extLst>
              <a:ext uri="{FF2B5EF4-FFF2-40B4-BE49-F238E27FC236}">
                <a16:creationId xmlns:a16="http://schemas.microsoft.com/office/drawing/2014/main" id="{C7F2AE0E-136B-DB49-981C-B5DAA42D8145}"/>
              </a:ext>
            </a:extLst>
          </p:cNvPr>
          <p:cNvSpPr txBox="1"/>
          <p:nvPr/>
        </p:nvSpPr>
        <p:spPr>
          <a:xfrm rot="19327982">
            <a:off x="2543449" y="5199479"/>
            <a:ext cx="1632628" cy="1003320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fontScale="85000" lnSpcReduction="20000"/>
          </a:bodyPr>
          <a:lstStyle/>
          <a:p>
            <a:r>
              <a:rPr lang="ru-RU" altLang="zh-CN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удовлетворение </a:t>
            </a:r>
          </a:p>
          <a:p>
            <a:r>
              <a:rPr lang="ru-RU" altLang="zh-CN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физических, </a:t>
            </a:r>
          </a:p>
          <a:p>
            <a:r>
              <a:rPr lang="ru-RU" altLang="zh-CN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материальных </a:t>
            </a:r>
          </a:p>
          <a:p>
            <a:r>
              <a:rPr lang="ru-RU" altLang="zh-CN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и духовных </a:t>
            </a:r>
          </a:p>
          <a:p>
            <a:r>
              <a:rPr lang="ru-RU" altLang="zh-CN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rPr>
              <a:t>потребностей человека</a:t>
            </a:r>
            <a:endParaRPr lang="zh-CN" altLang="en-US" b="1" dirty="0">
              <a:solidFill>
                <a:schemeClr val="accent2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TextBox 55">
            <a:extLst>
              <a:ext uri="{FF2B5EF4-FFF2-40B4-BE49-F238E27FC236}">
                <a16:creationId xmlns:a16="http://schemas.microsoft.com/office/drawing/2014/main" id="{08524556-A9A8-D142-A96A-DAFF189696AF}"/>
              </a:ext>
            </a:extLst>
          </p:cNvPr>
          <p:cNvSpPr txBox="1"/>
          <p:nvPr/>
        </p:nvSpPr>
        <p:spPr>
          <a:xfrm rot="19238934">
            <a:off x="4575219" y="5526052"/>
            <a:ext cx="1632628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/>
            <a:r>
              <a:rPr lang="ru-RU" altLang="zh-CN" b="1" dirty="0">
                <a:solidFill>
                  <a:schemeClr val="accent3">
                    <a:lumMod val="100000"/>
                  </a:schemeClr>
                </a:solidFill>
                <a:cs typeface="+mn-ea"/>
                <a:sym typeface="+mn-lt"/>
              </a:rPr>
              <a:t>рождение и </a:t>
            </a:r>
          </a:p>
          <a:p>
            <a:pPr algn="ctr"/>
            <a:r>
              <a:rPr lang="ru-RU" altLang="zh-CN" b="1" dirty="0">
                <a:solidFill>
                  <a:schemeClr val="accent3">
                    <a:lumMod val="100000"/>
                  </a:schemeClr>
                </a:solidFill>
                <a:cs typeface="+mn-ea"/>
                <a:sym typeface="+mn-lt"/>
              </a:rPr>
              <a:t>воспитание детей</a:t>
            </a:r>
            <a:endParaRPr lang="zh-CN" altLang="en-US" b="1" dirty="0">
              <a:solidFill>
                <a:schemeClr val="accent3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TextBox 58">
            <a:extLst>
              <a:ext uri="{FF2B5EF4-FFF2-40B4-BE49-F238E27FC236}">
                <a16:creationId xmlns:a16="http://schemas.microsoft.com/office/drawing/2014/main" id="{6A3C9776-F048-A347-8734-ACABE80368DE}"/>
              </a:ext>
            </a:extLst>
          </p:cNvPr>
          <p:cNvSpPr txBox="1"/>
          <p:nvPr/>
        </p:nvSpPr>
        <p:spPr>
          <a:xfrm rot="19090921">
            <a:off x="6802945" y="5156224"/>
            <a:ext cx="1632628" cy="1020818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fontScale="85000" lnSpcReduction="20000"/>
          </a:bodyPr>
          <a:lstStyle/>
          <a:p>
            <a:pPr algn="ctr"/>
            <a:r>
              <a:rPr lang="ru-RU" altLang="zh-CN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создание условий, </a:t>
            </a:r>
          </a:p>
          <a:p>
            <a:pPr algn="ctr"/>
            <a:r>
              <a:rPr lang="ru-RU" altLang="zh-CN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благоприятных </a:t>
            </a:r>
          </a:p>
          <a:p>
            <a:pPr algn="ctr"/>
            <a:r>
              <a:rPr lang="ru-RU" altLang="zh-CN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для развития и </a:t>
            </a:r>
          </a:p>
          <a:p>
            <a:pPr algn="ctr"/>
            <a:r>
              <a:rPr lang="ru-RU" altLang="zh-CN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самореализации каждого члена </a:t>
            </a:r>
          </a:p>
          <a:p>
            <a:pPr algn="ctr"/>
            <a:r>
              <a:rPr lang="ru-RU" altLang="zh-CN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rPr>
              <a:t>семьи</a:t>
            </a:r>
            <a:endParaRPr lang="zh-CN" altLang="en-US" b="1" dirty="0">
              <a:solidFill>
                <a:schemeClr val="accent4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TextBox 61">
            <a:extLst>
              <a:ext uri="{FF2B5EF4-FFF2-40B4-BE49-F238E27FC236}">
                <a16:creationId xmlns:a16="http://schemas.microsoft.com/office/drawing/2014/main" id="{6376FAB9-E5FA-8349-B718-276D0FF70620}"/>
              </a:ext>
            </a:extLst>
          </p:cNvPr>
          <p:cNvSpPr txBox="1"/>
          <p:nvPr/>
        </p:nvSpPr>
        <p:spPr>
          <a:xfrm rot="19052264">
            <a:off x="9449801" y="5165095"/>
            <a:ext cx="1916503" cy="993950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fontScale="85000" lnSpcReduction="20000"/>
          </a:bodyPr>
          <a:lstStyle/>
          <a:p>
            <a:pPr algn="ctr"/>
            <a:r>
              <a:rPr lang="ru-RU" altLang="zh-CN" b="1" dirty="0">
                <a:cs typeface="+mn-ea"/>
                <a:sym typeface="+mn-lt"/>
              </a:rPr>
              <a:t>воспроизводство </a:t>
            </a:r>
          </a:p>
          <a:p>
            <a:pPr algn="ctr"/>
            <a:r>
              <a:rPr lang="ru-RU" altLang="zh-CN" b="1" dirty="0">
                <a:cs typeface="+mn-ea"/>
                <a:sym typeface="+mn-lt"/>
              </a:rPr>
              <a:t>необходимых </a:t>
            </a:r>
          </a:p>
          <a:p>
            <a:pPr algn="ctr"/>
            <a:r>
              <a:rPr lang="ru-RU" altLang="zh-CN" b="1" dirty="0">
                <a:cs typeface="+mn-ea"/>
                <a:sym typeface="+mn-lt"/>
              </a:rPr>
              <a:t>обществу </a:t>
            </a:r>
          </a:p>
          <a:p>
            <a:pPr algn="ctr"/>
            <a:r>
              <a:rPr lang="ru-RU" altLang="zh-CN" b="1" dirty="0">
                <a:cs typeface="+mn-ea"/>
                <a:sym typeface="+mn-lt"/>
              </a:rPr>
              <a:t>человеческих </a:t>
            </a:r>
          </a:p>
          <a:p>
            <a:pPr algn="ctr"/>
            <a:r>
              <a:rPr lang="ru-RU" altLang="zh-CN" b="1" dirty="0">
                <a:cs typeface="+mn-ea"/>
                <a:sym typeface="+mn-lt"/>
              </a:rPr>
              <a:t>ресурсов</a:t>
            </a:r>
            <a:endParaRPr lang="zh-CN" altLang="en-US" b="1" dirty="0">
              <a:cs typeface="+mn-ea"/>
              <a:sym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D35350-E4D4-5353-CB59-936E0233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03" y="3439004"/>
            <a:ext cx="2047541" cy="136502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736AF1B-4DCD-2D99-C2AA-0B5A4FC83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97" y="3432061"/>
            <a:ext cx="2042950" cy="136196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EBE673A-A34C-3BF9-BC59-E07DCB21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056" y="3339441"/>
            <a:ext cx="2299097" cy="153273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77C8A5E-6D80-666F-4A10-38AC39BFC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506" y="3440309"/>
            <a:ext cx="2029597" cy="13493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42B541-AB82-0121-4337-09EB0DF8E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646" y="3422422"/>
            <a:ext cx="2057406" cy="137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FB515-58A0-1F9B-FD2F-451B801E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5868988"/>
            <a:ext cx="3932237" cy="965447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Эквал</a:t>
            </a:r>
            <a:r>
              <a:rPr lang="ru-RU" dirty="0"/>
              <a:t> Кнут</a:t>
            </a:r>
            <a:r>
              <a:rPr lang="en-US" dirty="0"/>
              <a:t>”</a:t>
            </a:r>
            <a:r>
              <a:rPr lang="ru-RU" dirty="0"/>
              <a:t>Урок чтения</a:t>
            </a:r>
            <a:r>
              <a:rPr lang="en-US" dirty="0"/>
              <a:t>”</a:t>
            </a:r>
            <a:r>
              <a:rPr lang="ru-RU" dirty="0"/>
              <a:t> 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3B6069-3882-3BF5-E08A-307A81CF2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654" y="1882066"/>
            <a:ext cx="4989251" cy="259228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4"/>
                </a:solidFill>
              </a:rPr>
              <a:t>обеспечить разумную организацию жизни ребенка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4"/>
                </a:solidFill>
              </a:rPr>
              <a:t>помочь ему усвоить положительный опыт жизни и труда старших поколений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4"/>
                </a:solidFill>
              </a:rPr>
              <a:t>накопить ценный индивидуальный опыт деятельности, привычек, отношений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AF5A3B-AFC3-93FF-A838-2F4F2D4E60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64" r="77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C9F127-6236-1651-97C0-B9C8A2D4C40A}"/>
              </a:ext>
            </a:extLst>
          </p:cNvPr>
          <p:cNvSpPr txBox="1"/>
          <p:nvPr/>
        </p:nvSpPr>
        <p:spPr>
          <a:xfrm>
            <a:off x="416560" y="202595"/>
            <a:ext cx="3420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5"/>
                </a:solidFill>
              </a:rPr>
              <a:t>Семья призвана</a:t>
            </a:r>
          </a:p>
        </p:txBody>
      </p:sp>
    </p:spTree>
    <p:extLst>
      <p:ext uri="{BB962C8B-B14F-4D97-AF65-F5344CB8AC3E}">
        <p14:creationId xmlns:p14="http://schemas.microsoft.com/office/powerpoint/2010/main" val="4282912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25DC8E-8634-D935-730B-4E1577A76D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85" r="778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3F7A777-7032-BD53-CDF3-BB4E791EC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2080" y="1566600"/>
            <a:ext cx="4866640" cy="155252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i="1" dirty="0">
                <a:solidFill>
                  <a:schemeClr val="accent5"/>
                </a:solidFill>
              </a:rPr>
              <a:t>создавать</a:t>
            </a:r>
            <a:r>
              <a:rPr lang="ru-RU" sz="2400" dirty="0">
                <a:solidFill>
                  <a:schemeClr val="accent5"/>
                </a:solidFill>
              </a:rPr>
              <a:t> необходимые условия для того, чтобы дети своевременно могли получать среднее образование и профессиональную подготовку,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>
                <a:solidFill>
                  <a:schemeClr val="accent5"/>
                </a:solidFill>
              </a:rPr>
              <a:t>воспитывать</a:t>
            </a:r>
            <a:r>
              <a:rPr lang="ru-RU" sz="2400" dirty="0">
                <a:solidFill>
                  <a:schemeClr val="accent5"/>
                </a:solidFill>
              </a:rPr>
              <a:t> детей нравственными, прививать им трудовые навыки, бережное отношение к общественной собственности,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>
                <a:solidFill>
                  <a:schemeClr val="accent5"/>
                </a:solidFill>
              </a:rPr>
              <a:t>проявлять</a:t>
            </a:r>
            <a:r>
              <a:rPr lang="ru-RU" sz="2400" dirty="0">
                <a:solidFill>
                  <a:schemeClr val="accent5"/>
                </a:solidFill>
              </a:rPr>
              <a:t> особую заботу о здоровье ребенка, о его полноценном физическом развитии.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9BC4F-C725-41DF-8205-3706FCA6DA21}"/>
              </a:ext>
            </a:extLst>
          </p:cNvPr>
          <p:cNvSpPr txBox="1"/>
          <p:nvPr/>
        </p:nvSpPr>
        <p:spPr>
          <a:xfrm>
            <a:off x="274320" y="120050"/>
            <a:ext cx="6014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5"/>
                </a:solidFill>
              </a:rPr>
              <a:t>Закон об образовании </a:t>
            </a:r>
            <a:r>
              <a:rPr lang="ru-RU" sz="4400" b="1" dirty="0">
                <a:solidFill>
                  <a:schemeClr val="accent5"/>
                </a:solidFill>
              </a:rPr>
              <a:t>обязывает</a:t>
            </a:r>
            <a:r>
              <a:rPr lang="ru-RU" sz="4400" dirty="0">
                <a:solidFill>
                  <a:schemeClr val="accent5"/>
                </a:solidFill>
              </a:rPr>
              <a:t> семью: </a:t>
            </a:r>
          </a:p>
        </p:txBody>
      </p:sp>
    </p:spTree>
    <p:extLst>
      <p:ext uri="{BB962C8B-B14F-4D97-AF65-F5344CB8AC3E}">
        <p14:creationId xmlns:p14="http://schemas.microsoft.com/office/powerpoint/2010/main" val="289528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B8A4F-41F8-A67E-EC8D-3DFC4594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5862637"/>
            <a:ext cx="3932237" cy="8001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712AC7-66C4-ECC8-BA6C-813DE5C175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64" r="7764"/>
          <a:stretch>
            <a:fillRect/>
          </a:stretch>
        </p:blipFill>
        <p:spPr>
          <a:xfrm>
            <a:off x="509588" y="995363"/>
            <a:ext cx="6172200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AB6B7B9-7FEC-1953-0665-F368F830D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7200" y="1069975"/>
            <a:ext cx="5212080" cy="4873625"/>
          </a:xfrm>
        </p:spPr>
        <p:txBody>
          <a:bodyPr>
            <a:normAutofit/>
          </a:bodyPr>
          <a:lstStyle/>
          <a:p>
            <a:r>
              <a:rPr lang="ru-RU" sz="2400" dirty="0"/>
              <a:t>Под влиянием всего уклада семейной жизни </a:t>
            </a:r>
            <a:r>
              <a:rPr lang="ru-RU" sz="2400" i="1" dirty="0"/>
              <a:t>формируются нравственная и общественная направленность личности </a:t>
            </a:r>
            <a:r>
              <a:rPr lang="ru-RU" sz="2400" dirty="0"/>
              <a:t>растущего человека, его ценностные </a:t>
            </a:r>
            <a:r>
              <a:rPr lang="ru-RU" sz="2400" i="1" dirty="0"/>
              <a:t>ориентации </a:t>
            </a:r>
            <a:r>
              <a:rPr lang="ru-RU" sz="2400" dirty="0"/>
              <a:t>и </a:t>
            </a:r>
            <a:r>
              <a:rPr lang="ru-RU" sz="2400" i="1" dirty="0"/>
              <a:t>психологические установки</a:t>
            </a:r>
            <a:r>
              <a:rPr lang="ru-RU" sz="2400" dirty="0"/>
              <a:t>.</a:t>
            </a:r>
          </a:p>
          <a:p>
            <a:r>
              <a:rPr lang="ru-RU" sz="2400" dirty="0"/>
              <a:t>Высоконравственное поведение взрослых в семье, постоянная помощь детям в осознании ими собственного нравственного опыта создают прочную основу для выработки у школьников верных жизненных позиций</a:t>
            </a:r>
          </a:p>
        </p:txBody>
      </p:sp>
    </p:spTree>
    <p:extLst>
      <p:ext uri="{BB962C8B-B14F-4D97-AF65-F5344CB8AC3E}">
        <p14:creationId xmlns:p14="http://schemas.microsoft.com/office/powerpoint/2010/main" val="416687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06" y="926464"/>
            <a:ext cx="10515600" cy="7794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/>
                </a:solidFill>
              </a:rPr>
              <a:t>Работа школы с семьей включает четыре основных блока:</a:t>
            </a:r>
            <a:br>
              <a:rPr lang="ru-RU" dirty="0"/>
            </a:br>
            <a:br>
              <a:rPr lang="ru-RU" dirty="0"/>
            </a:br>
            <a:endParaRPr lang="en-UA" dirty="0"/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2CF13DF9-9D71-FE42-AF70-897C1C1DDA1C}"/>
              </a:ext>
            </a:extLst>
          </p:cNvPr>
          <p:cNvGrpSpPr/>
          <p:nvPr/>
        </p:nvGrpSpPr>
        <p:grpSpPr>
          <a:xfrm>
            <a:off x="5186310" y="1734460"/>
            <a:ext cx="1819380" cy="3776112"/>
            <a:chOff x="4923304" y="1684213"/>
            <a:chExt cx="2229277" cy="4626854"/>
          </a:xfrm>
        </p:grpSpPr>
        <p:sp>
          <p:nvSpPr>
            <p:cNvPr id="5" name="Freeform 4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71CEFFB3-47C7-9F42-940E-4532F34282FE}"/>
                </a:ext>
              </a:extLst>
            </p:cNvPr>
            <p:cNvSpPr/>
            <p:nvPr/>
          </p:nvSpPr>
          <p:spPr>
            <a:xfrm>
              <a:off x="5793154" y="2315778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rgbClr val="595959">
                      <a:hueOff val="0"/>
                      <a:satOff val="0"/>
                      <a:lumOff val="0"/>
                      <a:alphaOff val="0"/>
                    </a:srgb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6" name="Freeform 5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4923B1A9-4BDE-6945-AA3B-2466172733B1}"/>
                </a:ext>
              </a:extLst>
            </p:cNvPr>
            <p:cNvSpPr/>
            <p:nvPr/>
          </p:nvSpPr>
          <p:spPr>
            <a:xfrm>
              <a:off x="5306522" y="3320269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rgbClr val="595959">
                      <a:hueOff val="0"/>
                      <a:satOff val="0"/>
                      <a:lumOff val="0"/>
                      <a:alphaOff val="0"/>
                    </a:srgb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7" name="Freeform 6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EC874660-1513-6B4C-A80F-AD05AC09EF91}"/>
                </a:ext>
              </a:extLst>
            </p:cNvPr>
            <p:cNvSpPr/>
            <p:nvPr/>
          </p:nvSpPr>
          <p:spPr>
            <a:xfrm>
              <a:off x="5793154" y="4299283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b="1" kern="1200">
                <a:solidFill>
                  <a:srgbClr val="595959">
                    <a:hueOff val="0"/>
                    <a:satOff val="0"/>
                    <a:lumOff val="0"/>
                    <a:alphaOff val="0"/>
                  </a:srgbClr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7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3508B5E7-F1C4-5840-B4ED-8A32086E06B6}"/>
                </a:ext>
              </a:extLst>
            </p:cNvPr>
            <p:cNvSpPr/>
            <p:nvPr/>
          </p:nvSpPr>
          <p:spPr>
            <a:xfrm>
              <a:off x="5306522" y="5329250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rgbClr val="595959">
                      <a:hueOff val="0"/>
                      <a:satOff val="0"/>
                      <a:lumOff val="0"/>
                      <a:alphaOff val="0"/>
                    </a:srgb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grpSp>
          <p:nvGrpSpPr>
            <p:cNvPr id="9" name="Group 8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6078E9E7-6F42-AA41-B27E-49151C597E61}"/>
                </a:ext>
              </a:extLst>
            </p:cNvPr>
            <p:cNvGrpSpPr/>
            <p:nvPr/>
          </p:nvGrpSpPr>
          <p:grpSpPr>
            <a:xfrm>
              <a:off x="5407972" y="3693193"/>
              <a:ext cx="1744609" cy="1744787"/>
              <a:chOff x="5466028" y="3573608"/>
              <a:chExt cx="1744609" cy="1744787"/>
            </a:xfrm>
          </p:grpSpPr>
          <p:sp>
            <p:nvSpPr>
              <p:cNvPr id="19" name="Circular Arrow 18">
                <a:extLst>
                  <a:ext uri="{FF2B5EF4-FFF2-40B4-BE49-F238E27FC236}">
                    <a16:creationId xmlns:a16="http://schemas.microsoft.com/office/drawing/2014/main" id="{5902EFAC-1100-0B4D-B407-081ABAE3A1BA}"/>
                  </a:ext>
                </a:extLst>
              </p:cNvPr>
              <p:cNvSpPr/>
              <p:nvPr/>
            </p:nvSpPr>
            <p:spPr>
              <a:xfrm>
                <a:off x="5466028" y="357360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3500000"/>
                  <a:gd name="adj5" fmla="val 125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71EED87-77EF-6F44-B9CE-7EA034B2AE80}"/>
                  </a:ext>
                </a:extLst>
              </p:cNvPr>
              <p:cNvSpPr/>
              <p:nvPr/>
            </p:nvSpPr>
            <p:spPr>
              <a:xfrm>
                <a:off x="6018081" y="4121528"/>
                <a:ext cx="584388" cy="584388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3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" name="Group 9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EC07C967-B5E6-C74E-AD2A-BD40C8779A11}"/>
                </a:ext>
              </a:extLst>
            </p:cNvPr>
            <p:cNvGrpSpPr/>
            <p:nvPr/>
          </p:nvGrpSpPr>
          <p:grpSpPr>
            <a:xfrm>
              <a:off x="5047662" y="4811504"/>
              <a:ext cx="1498839" cy="1499563"/>
              <a:chOff x="5105718" y="4691919"/>
              <a:chExt cx="1498839" cy="1499563"/>
            </a:xfrm>
          </p:grpSpPr>
          <p:sp>
            <p:nvSpPr>
              <p:cNvPr id="17" name="Block Arc 16">
                <a:extLst>
                  <a:ext uri="{FF2B5EF4-FFF2-40B4-BE49-F238E27FC236}">
                    <a16:creationId xmlns:a16="http://schemas.microsoft.com/office/drawing/2014/main" id="{08140BC7-A757-D249-BBA3-C76DDE88ECC3}"/>
                  </a:ext>
                </a:extLst>
              </p:cNvPr>
              <p:cNvSpPr/>
              <p:nvPr/>
            </p:nvSpPr>
            <p:spPr>
              <a:xfrm>
                <a:off x="5105718" y="4691919"/>
                <a:ext cx="1498839" cy="1499563"/>
              </a:xfrm>
              <a:prstGeom prst="blockArc">
                <a:avLst>
                  <a:gd name="adj1" fmla="val 0"/>
                  <a:gd name="adj2" fmla="val 18900000"/>
                  <a:gd name="adj3" fmla="val 12740"/>
                </a:avLst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6143A44-E28B-A447-93A8-496C9D0434CE}"/>
                  </a:ext>
                </a:extLst>
              </p:cNvPr>
              <p:cNvSpPr/>
              <p:nvPr/>
            </p:nvSpPr>
            <p:spPr>
              <a:xfrm>
                <a:off x="5576543" y="5163711"/>
                <a:ext cx="584388" cy="584388"/>
              </a:xfrm>
              <a:prstGeom prst="ellipse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4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1" name="Group 10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BF41C622-7D5B-1F47-A66C-11A27984D68B}"/>
                </a:ext>
              </a:extLst>
            </p:cNvPr>
            <p:cNvGrpSpPr/>
            <p:nvPr/>
          </p:nvGrpSpPr>
          <p:grpSpPr>
            <a:xfrm>
              <a:off x="4923304" y="2686852"/>
              <a:ext cx="1744609" cy="1744787"/>
              <a:chOff x="4981360" y="2567267"/>
              <a:chExt cx="1744609" cy="1744787"/>
            </a:xfrm>
          </p:grpSpPr>
          <p:sp>
            <p:nvSpPr>
              <p:cNvPr id="15" name="Shape 14">
                <a:extLst>
                  <a:ext uri="{FF2B5EF4-FFF2-40B4-BE49-F238E27FC236}">
                    <a16:creationId xmlns:a16="http://schemas.microsoft.com/office/drawing/2014/main" id="{E6D6344C-31DC-3946-8046-46F889444BA7}"/>
                  </a:ext>
                </a:extLst>
              </p:cNvPr>
              <p:cNvSpPr/>
              <p:nvPr/>
            </p:nvSpPr>
            <p:spPr>
              <a:xfrm>
                <a:off x="4981360" y="2567267"/>
                <a:ext cx="1744609" cy="1744787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BAE6471-CFF3-B945-8CF5-5C02EB1795E7}"/>
                  </a:ext>
                </a:extLst>
              </p:cNvPr>
              <p:cNvSpPr/>
              <p:nvPr/>
            </p:nvSpPr>
            <p:spPr>
              <a:xfrm>
                <a:off x="5576543" y="3163803"/>
                <a:ext cx="584388" cy="584388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000" kern="0" dirty="0">
                    <a:solidFill>
                      <a:prstClr val="white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2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2" name="Group 11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163EDCB4-DCC1-3045-92AB-BF51E47552F4}"/>
                </a:ext>
              </a:extLst>
            </p:cNvPr>
            <p:cNvGrpSpPr/>
            <p:nvPr/>
          </p:nvGrpSpPr>
          <p:grpSpPr>
            <a:xfrm>
              <a:off x="5407972" y="1684213"/>
              <a:ext cx="1744609" cy="1744787"/>
              <a:chOff x="5466028" y="1564628"/>
              <a:chExt cx="1744609" cy="1744787"/>
            </a:xfrm>
          </p:grpSpPr>
          <p:sp>
            <p:nvSpPr>
              <p:cNvPr id="13" name="Circular Arrow 12">
                <a:extLst>
                  <a:ext uri="{FF2B5EF4-FFF2-40B4-BE49-F238E27FC236}">
                    <a16:creationId xmlns:a16="http://schemas.microsoft.com/office/drawing/2014/main" id="{83C2A2E4-05E2-EB4D-8DD5-4DC8E18C862B}"/>
                  </a:ext>
                </a:extLst>
              </p:cNvPr>
              <p:cNvSpPr/>
              <p:nvPr/>
            </p:nvSpPr>
            <p:spPr>
              <a:xfrm>
                <a:off x="5466028" y="156462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0800000"/>
                  <a:gd name="adj5" fmla="val 125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595AE00-7FD9-3E42-893F-83785B60F62B}"/>
                  </a:ext>
                </a:extLst>
              </p:cNvPr>
              <p:cNvSpPr/>
              <p:nvPr/>
            </p:nvSpPr>
            <p:spPr>
              <a:xfrm>
                <a:off x="6050547" y="2147096"/>
                <a:ext cx="584388" cy="584388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1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23" name="矩形 35">
            <a:extLst>
              <a:ext uri="{FF2B5EF4-FFF2-40B4-BE49-F238E27FC236}">
                <a16:creationId xmlns:a16="http://schemas.microsoft.com/office/drawing/2014/main" id="{39A755D7-D049-4F44-8DD1-7C70AB604316}"/>
              </a:ext>
            </a:extLst>
          </p:cNvPr>
          <p:cNvSpPr/>
          <p:nvPr/>
        </p:nvSpPr>
        <p:spPr>
          <a:xfrm>
            <a:off x="7005157" y="1921543"/>
            <a:ext cx="4546472" cy="13937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ru-RU" altLang="zh-CN" dirty="0">
                <a:solidFill>
                  <a:schemeClr val="accent3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ознакомление родителей с содержанием и методикой учебно-познавательного процесса</a:t>
            </a:r>
          </a:p>
          <a:p>
            <a:pPr algn="just">
              <a:lnSpc>
                <a:spcPct val="120000"/>
              </a:lnSpc>
            </a:pPr>
            <a:endParaRPr lang="ru-RU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6" name="矩形 41">
            <a:extLst>
              <a:ext uri="{FF2B5EF4-FFF2-40B4-BE49-F238E27FC236}">
                <a16:creationId xmlns:a16="http://schemas.microsoft.com/office/drawing/2014/main" id="{45901CF8-3E82-2249-A55F-E65587DB8B94}"/>
              </a:ext>
            </a:extLst>
          </p:cNvPr>
          <p:cNvSpPr/>
          <p:nvPr/>
        </p:nvSpPr>
        <p:spPr>
          <a:xfrm>
            <a:off x="801106" y="4742038"/>
            <a:ext cx="4372948" cy="7289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ru-RU" b="0" i="0" dirty="0">
                <a:solidFill>
                  <a:schemeClr val="accent3"/>
                </a:solidFill>
                <a:effectLst/>
                <a:latin typeface="PT Sans" panose="020B0503020203020204" pitchFamily="34" charset="-52"/>
              </a:rPr>
              <a:t>участие родителей в управлении школой</a:t>
            </a:r>
            <a:br>
              <a:rPr lang="ru-RU" dirty="0">
                <a:solidFill>
                  <a:schemeClr val="accent3"/>
                </a:solidFill>
              </a:rPr>
            </a:br>
            <a:endParaRPr lang="zh-CN" altLang="en-US" b="1" dirty="0">
              <a:solidFill>
                <a:schemeClr val="accent3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9" name="矩形 44">
            <a:extLst>
              <a:ext uri="{FF2B5EF4-FFF2-40B4-BE49-F238E27FC236}">
                <a16:creationId xmlns:a16="http://schemas.microsoft.com/office/drawing/2014/main" id="{5F473D60-3840-964A-AE77-4B3A3E9A8C54}"/>
              </a:ext>
            </a:extLst>
          </p:cNvPr>
          <p:cNvSpPr/>
          <p:nvPr/>
        </p:nvSpPr>
        <p:spPr>
          <a:xfrm>
            <a:off x="801107" y="2898309"/>
            <a:ext cx="4340106" cy="10613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ru-RU" b="0" i="0" dirty="0">
                <a:solidFill>
                  <a:schemeClr val="accent3"/>
                </a:solidFill>
                <a:effectLst/>
                <a:latin typeface="PT Sans" panose="020B0503020203020204" pitchFamily="34" charset="-52"/>
              </a:rPr>
              <a:t>обогащение родителей психолого-педагогическими знаниями</a:t>
            </a:r>
            <a:br>
              <a:rPr lang="ru-RU" dirty="0">
                <a:solidFill>
                  <a:schemeClr val="accent3"/>
                </a:solidFill>
              </a:rPr>
            </a:br>
            <a:endParaRPr lang="zh-CN" altLang="en-US" b="1" dirty="0">
              <a:solidFill>
                <a:schemeClr val="accent3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2" name="矩形 47">
            <a:extLst>
              <a:ext uri="{FF2B5EF4-FFF2-40B4-BE49-F238E27FC236}">
                <a16:creationId xmlns:a16="http://schemas.microsoft.com/office/drawing/2014/main" id="{B87F231D-97BD-884B-99C6-7D2EE964690C}"/>
              </a:ext>
            </a:extLst>
          </p:cNvPr>
          <p:cNvSpPr/>
          <p:nvPr/>
        </p:nvSpPr>
        <p:spPr>
          <a:xfrm>
            <a:off x="6904198" y="3647901"/>
            <a:ext cx="4020026" cy="10613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ru-RU" altLang="zh-CN" dirty="0">
                <a:solidFill>
                  <a:schemeClr val="accent3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вовлечение родителей в учебно-воспитательный процесс</a:t>
            </a:r>
          </a:p>
          <a:p>
            <a:pPr algn="r">
              <a:lnSpc>
                <a:spcPct val="120000"/>
              </a:lnSpc>
            </a:pPr>
            <a:endParaRPr lang="ru-RU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012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49393-53DB-7DEA-0463-EB827155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1242379"/>
            <a:ext cx="11744960" cy="15001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dirty="0">
                <a:solidFill>
                  <a:schemeClr val="accent5"/>
                </a:solidFill>
              </a:rPr>
              <a:t>Сотрудничество педагогов и семьи направлено на решение следующих общих задач воспитания детей: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EBA9F6-71F2-0415-54C0-5B0FDFE05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520" y="2255521"/>
            <a:ext cx="6330950" cy="3986530"/>
          </a:xfrm>
        </p:spPr>
        <p:txBody>
          <a:bodyPr/>
          <a:lstStyle/>
          <a:p>
            <a:r>
              <a:rPr lang="ru-RU" dirty="0"/>
              <a:t>− обеспечение качественного образования учащихся;</a:t>
            </a:r>
          </a:p>
          <a:p>
            <a:r>
              <a:rPr lang="ru-RU" dirty="0"/>
              <a:t> − развитие профессиональных интересов и подготовка детей к сознательному выбору профессии; </a:t>
            </a:r>
          </a:p>
          <a:p>
            <a:r>
              <a:rPr lang="ru-RU" dirty="0"/>
              <a:t>− формирование нравственности и культуры поведения у учащихся; </a:t>
            </a:r>
          </a:p>
          <a:p>
            <a:r>
              <a:rPr lang="ru-RU" dirty="0"/>
              <a:t>− подготовка школьников к семейной жизни; </a:t>
            </a:r>
          </a:p>
          <a:p>
            <a:r>
              <a:rPr lang="ru-RU" dirty="0"/>
              <a:t>− формирование потребности в здоровом образе жизни.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457444-57F7-47B1-C1F1-B5ECDFFF4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470" y="2455546"/>
            <a:ext cx="5379720" cy="35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11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6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B2B2B2"/>
      </a:accent1>
      <a:accent2>
        <a:srgbClr val="959595"/>
      </a:accent2>
      <a:accent3>
        <a:srgbClr val="7F7F7F"/>
      </a:accent3>
      <a:accent4>
        <a:srgbClr val="5E5E5E"/>
      </a:accent4>
      <a:accent5>
        <a:srgbClr val="4C4C4C"/>
      </a:accent5>
      <a:accent6>
        <a:srgbClr val="2F2F2F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909</Words>
  <Application>Microsoft Office PowerPoint</Application>
  <PresentationFormat>Широкоэкранный</PresentationFormat>
  <Paragraphs>108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inpin heiti</vt:lpstr>
      <vt:lpstr>Seravek</vt:lpstr>
      <vt:lpstr>Arial</vt:lpstr>
      <vt:lpstr>Calibri</vt:lpstr>
      <vt:lpstr>Calibri Light</vt:lpstr>
      <vt:lpstr>PT Sans</vt:lpstr>
      <vt:lpstr>Office Theme</vt:lpstr>
      <vt:lpstr>Взаимодействие семьи и школы по воспитанию несовершеннолетних  </vt:lpstr>
      <vt:lpstr>Презентация PowerPoint</vt:lpstr>
      <vt:lpstr>Согласно А. В. Мудрику, можно выделить следующие параметры семьи:</vt:lpstr>
      <vt:lpstr>Базовые функции семьи:</vt:lpstr>
      <vt:lpstr>Эквал Кнут”Урок чтения” .</vt:lpstr>
      <vt:lpstr>Презентация PowerPoint</vt:lpstr>
      <vt:lpstr>Презентация PowerPoint</vt:lpstr>
      <vt:lpstr>Работа школы с семьей включает четыре основных блока:  </vt:lpstr>
      <vt:lpstr>Сотрудничество педагогов и семьи направлено на решение следующих общих задач воспитания детей: </vt:lpstr>
      <vt:lpstr>Для достижения общих задач воспитания необходимо решить комплекс частных педагогических задач. </vt:lpstr>
      <vt:lpstr>Формы взаимодействия педагогов с родителями. </vt:lpstr>
      <vt:lpstr>ВЫВОД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Настя Чувашева</cp:lastModifiedBy>
  <cp:revision>2</cp:revision>
  <dcterms:created xsi:type="dcterms:W3CDTF">2023-07-14T15:04:00Z</dcterms:created>
  <dcterms:modified xsi:type="dcterms:W3CDTF">2023-12-14T15:06:37Z</dcterms:modified>
</cp:coreProperties>
</file>