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96" y="2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0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5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0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689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6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9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9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9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99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44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8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5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8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8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1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5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27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3708" y="4957713"/>
            <a:ext cx="1290290" cy="18871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9450" y="1827462"/>
            <a:ext cx="702119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0" spc="-10" dirty="0" err="1" smtClean="0">
                <a:latin typeface="Century Gothic"/>
                <a:cs typeface="Century Gothic"/>
              </a:rPr>
              <a:t>Пароконвектоматы</a:t>
            </a:r>
            <a:r>
              <a:rPr lang="ru-RU" sz="3200" b="0" spc="-10" dirty="0" smtClean="0">
                <a:latin typeface="Century Gothic"/>
                <a:cs typeface="Century Gothic"/>
              </a:rPr>
              <a:t>: </a:t>
            </a:r>
            <a:br>
              <a:rPr lang="ru-RU" sz="3200" b="0" spc="-10" dirty="0" smtClean="0">
                <a:latin typeface="Century Gothic"/>
                <a:cs typeface="Century Gothic"/>
              </a:rPr>
            </a:br>
            <a:r>
              <a:rPr lang="ru-RU" sz="3200" smtClean="0">
                <a:cs typeface="Century Gothic"/>
              </a:rPr>
              <a:t>техническое оснащение</a:t>
            </a:r>
            <a:endParaRPr sz="3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675" y="661611"/>
            <a:ext cx="15938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90" dirty="0">
                <a:solidFill>
                  <a:srgbClr val="7ED13B"/>
                </a:solidFill>
                <a:latin typeface="Cambria"/>
                <a:cs typeface="Cambria"/>
              </a:rPr>
              <a:t>⦿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4165" y="997728"/>
            <a:ext cx="5852160" cy="402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dirty="0">
                <a:solidFill>
                  <a:srgbClr val="7ED13B"/>
                </a:solidFill>
              </a:rPr>
              <a:t>РЕГЕНЕРАЦИЯ</a:t>
            </a:r>
            <a:r>
              <a:rPr sz="2450" spc="20" dirty="0">
                <a:solidFill>
                  <a:srgbClr val="7ED13B"/>
                </a:solidFill>
              </a:rPr>
              <a:t> </a:t>
            </a:r>
            <a:r>
              <a:rPr sz="2450" dirty="0">
                <a:solidFill>
                  <a:srgbClr val="7ED13B"/>
                </a:solidFill>
              </a:rPr>
              <a:t>–</a:t>
            </a:r>
            <a:r>
              <a:rPr sz="2450" spc="35" dirty="0">
                <a:solidFill>
                  <a:srgbClr val="7ED13B"/>
                </a:solidFill>
              </a:rPr>
              <a:t> </a:t>
            </a:r>
            <a:r>
              <a:rPr sz="2450" dirty="0">
                <a:solidFill>
                  <a:srgbClr val="7ED13B"/>
                </a:solidFill>
              </a:rPr>
              <a:t>приготовление</a:t>
            </a:r>
            <a:r>
              <a:rPr sz="2450" spc="30" dirty="0">
                <a:solidFill>
                  <a:srgbClr val="7ED13B"/>
                </a:solidFill>
              </a:rPr>
              <a:t> </a:t>
            </a:r>
            <a:r>
              <a:rPr sz="2450" spc="-10" dirty="0">
                <a:solidFill>
                  <a:srgbClr val="7ED13B"/>
                </a:solidFill>
              </a:rPr>
              <a:t>блюд,</a:t>
            </a:r>
            <a:endParaRPr sz="2450"/>
          </a:p>
        </p:txBody>
      </p:sp>
      <p:sp>
        <p:nvSpPr>
          <p:cNvPr id="4" name="object 4"/>
          <p:cNvSpPr txBox="1"/>
          <p:nvPr/>
        </p:nvSpPr>
        <p:spPr>
          <a:xfrm>
            <a:off x="978279" y="1299480"/>
            <a:ext cx="7251700" cy="49288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670"/>
              </a:spcBef>
            </a:pP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требующих</a:t>
            </a:r>
            <a:r>
              <a:rPr sz="2450" b="1" spc="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особо</a:t>
            </a:r>
            <a:r>
              <a:rPr sz="245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чуткого</a:t>
            </a:r>
            <a:r>
              <a:rPr sz="245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обращения</a:t>
            </a:r>
            <a:r>
              <a:rPr sz="245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и,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например,</a:t>
            </a:r>
            <a:r>
              <a:rPr sz="245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245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разогревания</a:t>
            </a:r>
            <a:r>
              <a:rPr sz="245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тарелок</a:t>
            </a:r>
            <a:r>
              <a:rPr sz="245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245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едой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перед</a:t>
            </a:r>
            <a:r>
              <a:rPr sz="245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банкетом.</a:t>
            </a:r>
            <a:r>
              <a:rPr sz="245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Идеальное</a:t>
            </a:r>
            <a:r>
              <a:rPr sz="245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решение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проблемы</a:t>
            </a:r>
            <a:r>
              <a:rPr sz="245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временного</a:t>
            </a:r>
            <a:r>
              <a:rPr sz="245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разрыва</a:t>
            </a:r>
            <a:r>
              <a:rPr sz="245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между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производством</a:t>
            </a:r>
            <a:r>
              <a:rPr sz="245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45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реализацией</a:t>
            </a:r>
            <a:r>
              <a:rPr sz="245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блюд</a:t>
            </a:r>
            <a:r>
              <a:rPr sz="245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в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системе</a:t>
            </a:r>
            <a:r>
              <a:rPr sz="245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общественного</a:t>
            </a:r>
            <a:r>
              <a:rPr sz="2450" b="1" spc="1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питания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(одновременное</a:t>
            </a:r>
            <a:r>
              <a:rPr sz="2450" b="1" spc="1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обслуживание</a:t>
            </a:r>
            <a:r>
              <a:rPr sz="2450" b="1" spc="1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большого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количества</a:t>
            </a:r>
            <a:r>
              <a:rPr sz="245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людей</a:t>
            </a:r>
            <a:r>
              <a:rPr sz="245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245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банкетах).</a:t>
            </a:r>
            <a:r>
              <a:rPr sz="245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Благодаря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специальной</a:t>
            </a:r>
            <a:r>
              <a:rPr sz="2450" b="1" spc="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комбинации</a:t>
            </a:r>
            <a:r>
              <a:rPr sz="245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пара</a:t>
            </a:r>
            <a:r>
              <a:rPr sz="245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45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горячего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воздуха</a:t>
            </a:r>
            <a:r>
              <a:rPr sz="245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создается</a:t>
            </a:r>
            <a:r>
              <a:rPr sz="245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оптимальный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регенерирующий</a:t>
            </a:r>
            <a:r>
              <a:rPr sz="245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климат.</a:t>
            </a:r>
            <a:r>
              <a:rPr sz="245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Даже</a:t>
            </a:r>
            <a:r>
              <a:rPr sz="245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большое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количество</a:t>
            </a:r>
            <a:r>
              <a:rPr sz="2450" b="1" spc="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порций</a:t>
            </a:r>
            <a:r>
              <a:rPr sz="245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вы</a:t>
            </a:r>
            <a:r>
              <a:rPr sz="245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сможете</a:t>
            </a:r>
            <a:r>
              <a:rPr sz="245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245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течение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кратчайшего</a:t>
            </a:r>
            <a:r>
              <a:rPr sz="245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времени</a:t>
            </a:r>
            <a:r>
              <a:rPr sz="245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разогреть</a:t>
            </a:r>
            <a:r>
              <a:rPr sz="245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до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необходимой</a:t>
            </a:r>
            <a:r>
              <a:rPr sz="245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сервировочной</a:t>
            </a:r>
            <a:r>
              <a:rPr sz="245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температуры,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сохранив</a:t>
            </a:r>
            <a:r>
              <a:rPr sz="2450" b="1" spc="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превосходное</a:t>
            </a:r>
            <a:r>
              <a:rPr sz="2450" b="1" spc="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качество</a:t>
            </a:r>
            <a:r>
              <a:rPr sz="245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–</a:t>
            </a:r>
            <a:r>
              <a:rPr sz="245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без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высыхания</a:t>
            </a:r>
            <a:r>
              <a:rPr sz="2450" b="1" spc="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пищи</a:t>
            </a:r>
            <a:r>
              <a:rPr sz="2450" b="1" spc="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450" b="1" spc="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без</a:t>
            </a:r>
            <a:r>
              <a:rPr sz="2450" b="1" spc="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dirty="0">
                <a:solidFill>
                  <a:srgbClr val="7ED13B"/>
                </a:solidFill>
                <a:latin typeface="Century Gothic"/>
                <a:cs typeface="Century Gothic"/>
              </a:rPr>
              <a:t>образования</a:t>
            </a:r>
            <a:r>
              <a:rPr sz="2450" b="1" spc="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лужиц.</a:t>
            </a:r>
            <a:endParaRPr sz="24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061" y="943705"/>
            <a:ext cx="23177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00" spc="-430" dirty="0">
                <a:solidFill>
                  <a:srgbClr val="7ED13B"/>
                </a:solidFill>
                <a:latin typeface="Cambria"/>
                <a:cs typeface="Cambria"/>
              </a:rPr>
              <a:t>⦿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1500" y="1493212"/>
            <a:ext cx="73513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7ED13B"/>
                </a:solidFill>
              </a:rPr>
              <a:t>АВТОМАТИКА</a:t>
            </a:r>
            <a:r>
              <a:rPr spc="-30" dirty="0">
                <a:solidFill>
                  <a:srgbClr val="7ED13B"/>
                </a:solidFill>
              </a:rPr>
              <a:t> </a:t>
            </a:r>
            <a:r>
              <a:rPr dirty="0">
                <a:solidFill>
                  <a:srgbClr val="7ED13B"/>
                </a:solidFill>
              </a:rPr>
              <a:t>СТЕРЖНЕВОЙ</a:t>
            </a:r>
            <a:r>
              <a:rPr spc="-25" dirty="0">
                <a:solidFill>
                  <a:srgbClr val="7ED13B"/>
                </a:solidFill>
              </a:rPr>
              <a:t> </a:t>
            </a:r>
            <a:r>
              <a:rPr spc="-10" dirty="0">
                <a:solidFill>
                  <a:srgbClr val="7ED13B"/>
                </a:solidFill>
              </a:rPr>
              <a:t>ТЕМПЕРАТУРЫ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9675" y="1835195"/>
            <a:ext cx="7312025" cy="421513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50"/>
              </a:spcBef>
            </a:pP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–</a:t>
            </a:r>
            <a:r>
              <a:rPr sz="2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приготовление</a:t>
            </a:r>
            <a:r>
              <a:rPr sz="2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пищи</a:t>
            </a:r>
            <a:r>
              <a:rPr sz="2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2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особой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точностью</a:t>
            </a:r>
            <a:r>
              <a:rPr sz="2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при</a:t>
            </a:r>
            <a:r>
              <a:rPr sz="2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помощи</a:t>
            </a:r>
            <a:r>
              <a:rPr sz="2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специального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щупа</a:t>
            </a:r>
            <a:r>
              <a:rPr sz="28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2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температурным</a:t>
            </a:r>
            <a:r>
              <a:rPr sz="2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датчиком.</a:t>
            </a:r>
            <a:r>
              <a:rPr sz="2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Щуп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помещается</a:t>
            </a:r>
            <a:r>
              <a:rPr sz="2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2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самый</a:t>
            </a:r>
            <a:r>
              <a:rPr sz="2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крупный</a:t>
            </a:r>
            <a:r>
              <a:rPr sz="2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кусок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мяса</a:t>
            </a:r>
            <a:r>
              <a:rPr sz="2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или</a:t>
            </a:r>
            <a:r>
              <a:rPr sz="2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птицы</a:t>
            </a:r>
            <a:r>
              <a:rPr sz="2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задается</a:t>
            </a:r>
            <a:r>
              <a:rPr sz="2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требуемая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внутри</a:t>
            </a:r>
            <a:r>
              <a:rPr sz="2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продукта</a:t>
            </a:r>
            <a:r>
              <a:rPr sz="2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температура.</a:t>
            </a:r>
            <a:endParaRPr sz="2800">
              <a:latin typeface="Century Gothic"/>
              <a:cs typeface="Century Gothic"/>
            </a:endParaRPr>
          </a:p>
          <a:p>
            <a:pPr marL="12700" marR="236854">
              <a:lnSpc>
                <a:spcPts val="2690"/>
              </a:lnSpc>
              <a:spcBef>
                <a:spcPts val="20"/>
              </a:spcBef>
            </a:pP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Ощутимые</a:t>
            </a:r>
            <a:r>
              <a:rPr sz="2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преимущества: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значительное</a:t>
            </a:r>
            <a:r>
              <a:rPr sz="280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уменьшение</a:t>
            </a:r>
            <a:r>
              <a:rPr sz="28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потерь</a:t>
            </a:r>
            <a:r>
              <a:rPr sz="28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при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жарке</a:t>
            </a:r>
            <a:r>
              <a:rPr sz="2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–</a:t>
            </a:r>
            <a:r>
              <a:rPr sz="2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никакого</a:t>
            </a:r>
            <a:r>
              <a:rPr sz="2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пережаривания.</a:t>
            </a:r>
            <a:r>
              <a:rPr sz="2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Как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только</a:t>
            </a:r>
            <a:r>
              <a:rPr sz="280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достигается</a:t>
            </a:r>
            <a:r>
              <a:rPr sz="2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предварительно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выбранная</a:t>
            </a:r>
            <a:r>
              <a:rPr sz="2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стержневая</a:t>
            </a:r>
            <a:r>
              <a:rPr sz="28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температура,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печь</a:t>
            </a:r>
            <a:r>
              <a:rPr sz="280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7ED13B"/>
                </a:solidFill>
                <a:latin typeface="Century Gothic"/>
                <a:cs typeface="Century Gothic"/>
              </a:rPr>
              <a:t>автоматически</a:t>
            </a:r>
            <a:r>
              <a:rPr sz="2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отключается.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062683" cy="25405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1" y="3286118"/>
            <a:ext cx="3814767" cy="30982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8665" y="3286118"/>
            <a:ext cx="4000166" cy="30718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239" y="625489"/>
            <a:ext cx="7579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Подключение</a:t>
            </a:r>
            <a:r>
              <a:rPr sz="2400" spc="-95" dirty="0"/>
              <a:t> </a:t>
            </a:r>
            <a:r>
              <a:rPr sz="2400" spc="-10" dirty="0"/>
              <a:t>пароконвектомата</a:t>
            </a:r>
            <a:r>
              <a:rPr sz="2400" spc="-90" dirty="0"/>
              <a:t> </a:t>
            </a:r>
            <a:r>
              <a:rPr sz="2400" dirty="0"/>
              <a:t>к</a:t>
            </a:r>
            <a:r>
              <a:rPr sz="2400" spc="-90" dirty="0"/>
              <a:t> </a:t>
            </a:r>
            <a:r>
              <a:rPr sz="2400" spc="-10" dirty="0"/>
              <a:t>электросети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43080" y="1308205"/>
            <a:ext cx="863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70" dirty="0">
                <a:solidFill>
                  <a:srgbClr val="7ED13B"/>
                </a:solidFill>
                <a:latin typeface="Yu Gothic UI"/>
                <a:cs typeface="Yu Gothic UI"/>
              </a:rPr>
              <a:t>⦿</a:t>
            </a:r>
            <a:endParaRPr sz="600">
              <a:latin typeface="Yu Gothic UI"/>
              <a:cs typeface="Yu Gothic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2824" y="1289155"/>
            <a:ext cx="5206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7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080" y="1547777"/>
            <a:ext cx="863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70" dirty="0">
                <a:solidFill>
                  <a:srgbClr val="7ED13B"/>
                </a:solidFill>
                <a:latin typeface="Cambria"/>
                <a:cs typeface="Cambria"/>
              </a:rPr>
              <a:t>⦿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4344" y="1395378"/>
            <a:ext cx="390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Пароконвектоматы</a:t>
            </a:r>
            <a:r>
              <a:rPr sz="1800" b="1" spc="-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работают</a:t>
            </a:r>
            <a:r>
              <a:rPr sz="180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от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9675" y="1614833"/>
            <a:ext cx="4199890" cy="490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источника</a:t>
            </a:r>
            <a:r>
              <a:rPr sz="180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электропитания</a:t>
            </a:r>
            <a:r>
              <a:rPr sz="180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напряжением,</a:t>
            </a:r>
            <a:r>
              <a:rPr sz="180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указанным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табличке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боковой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или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задней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поверхности</a:t>
            </a:r>
            <a:r>
              <a:rPr sz="1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печи.</a:t>
            </a:r>
            <a:r>
              <a:rPr sz="1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Чаще</a:t>
            </a:r>
            <a:r>
              <a:rPr sz="1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всего,</a:t>
            </a:r>
            <a:r>
              <a:rPr sz="1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это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напряжение</a:t>
            </a:r>
            <a:r>
              <a:rPr sz="1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380В.</a:t>
            </a:r>
            <a:r>
              <a:rPr sz="1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того</a:t>
            </a:r>
            <a:r>
              <a:rPr sz="1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чтобы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получить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доступ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соединительной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панели</a:t>
            </a:r>
            <a:r>
              <a:rPr sz="180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электропитания,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снимают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боковую</a:t>
            </a:r>
            <a:r>
              <a:rPr sz="1800" b="1" spc="-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или</a:t>
            </a:r>
            <a:r>
              <a:rPr sz="1800" b="1" spc="-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заднюю</a:t>
            </a:r>
            <a:r>
              <a:rPr sz="1800" b="1" spc="-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крышку</a:t>
            </a:r>
            <a:r>
              <a:rPr sz="1800" b="1" spc="-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(в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зависимости</a:t>
            </a:r>
            <a:r>
              <a:rPr sz="1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от</a:t>
            </a:r>
            <a:r>
              <a:rPr sz="1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модели</a:t>
            </a:r>
            <a:r>
              <a:rPr sz="1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производителя).</a:t>
            </a:r>
            <a:r>
              <a:rPr sz="1800" b="1" spc="-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Подключение</a:t>
            </a:r>
            <a:r>
              <a:rPr sz="180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к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электропитанию</a:t>
            </a:r>
            <a:r>
              <a:rPr sz="1800" b="1" spc="-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необходимо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выполнять</a:t>
            </a:r>
            <a:r>
              <a:rPr sz="1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через</a:t>
            </a:r>
            <a:r>
              <a:rPr sz="1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автомат.</a:t>
            </a:r>
            <a:r>
              <a:rPr sz="1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процессе</a:t>
            </a:r>
            <a:r>
              <a:rPr sz="1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эксплуатации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пароконвектомата,</a:t>
            </a:r>
            <a:r>
              <a:rPr sz="1800" b="1" spc="-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напряжение</a:t>
            </a:r>
            <a:r>
              <a:rPr sz="180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электросети</a:t>
            </a:r>
            <a:r>
              <a:rPr sz="1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не</a:t>
            </a:r>
            <a:r>
              <a:rPr sz="1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должно</a:t>
            </a:r>
            <a:r>
              <a:rPr sz="1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меняться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более</a:t>
            </a:r>
            <a:r>
              <a:rPr sz="1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+10</a:t>
            </a:r>
            <a:r>
              <a:rPr sz="1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процентов</a:t>
            </a:r>
            <a:r>
              <a:rPr sz="1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от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номинального.</a:t>
            </a:r>
            <a:r>
              <a:rPr sz="180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Оборудование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должно</a:t>
            </a:r>
            <a:r>
              <a:rPr sz="18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обязательно</a:t>
            </a:r>
            <a:r>
              <a:rPr sz="18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заземляться.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Клемма,</a:t>
            </a:r>
            <a:r>
              <a:rPr sz="1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чаще</a:t>
            </a:r>
            <a:r>
              <a:rPr sz="1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всего,</a:t>
            </a:r>
            <a:r>
              <a:rPr sz="1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находится</a:t>
            </a:r>
            <a:r>
              <a:rPr sz="1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730"/>
              </a:lnSpc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корпусе</a:t>
            </a:r>
            <a:r>
              <a:rPr sz="18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нижней</a:t>
            </a:r>
            <a:r>
              <a:rPr sz="1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соединительной</a:t>
            </a:r>
            <a:endParaRPr sz="1800">
              <a:latin typeface="Century Gothic"/>
              <a:cs typeface="Century Gothic"/>
            </a:endParaRPr>
          </a:p>
          <a:p>
            <a:pPr marL="12700" marR="309880">
              <a:lnSpc>
                <a:spcPct val="80000"/>
              </a:lnSpc>
              <a:spcBef>
                <a:spcPts val="215"/>
              </a:spcBef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панели,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которой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подключается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провод</a:t>
            </a:r>
            <a:r>
              <a:rPr sz="1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заземления.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4939" y="1571609"/>
            <a:ext cx="3571842" cy="47624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486" y="733963"/>
            <a:ext cx="140970" cy="1993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00" b="1" spc="-140" dirty="0">
                <a:solidFill>
                  <a:srgbClr val="7ED13B"/>
                </a:solidFill>
                <a:latin typeface="Yu Gothic UI"/>
                <a:cs typeface="Yu Gothic UI"/>
              </a:rPr>
              <a:t>⦿</a:t>
            </a:r>
            <a:endParaRPr sz="1100">
              <a:latin typeface="Yu Gothic UI"/>
              <a:cs typeface="Yu Gothic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8279" y="851910"/>
            <a:ext cx="5746750" cy="3441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50" dirty="0">
                <a:solidFill>
                  <a:srgbClr val="7ED13B"/>
                </a:solidFill>
              </a:rPr>
              <a:t>Пароконвектомат</a:t>
            </a:r>
            <a:r>
              <a:rPr sz="2050" spc="114" dirty="0">
                <a:solidFill>
                  <a:srgbClr val="7ED13B"/>
                </a:solidFill>
              </a:rPr>
              <a:t> </a:t>
            </a:r>
            <a:r>
              <a:rPr sz="2050" dirty="0">
                <a:solidFill>
                  <a:srgbClr val="7ED13B"/>
                </a:solidFill>
              </a:rPr>
              <a:t>должен</a:t>
            </a:r>
            <a:r>
              <a:rPr sz="2050" spc="114" dirty="0">
                <a:solidFill>
                  <a:srgbClr val="7ED13B"/>
                </a:solidFill>
              </a:rPr>
              <a:t> </a:t>
            </a:r>
            <a:r>
              <a:rPr sz="2050" dirty="0">
                <a:solidFill>
                  <a:srgbClr val="7ED13B"/>
                </a:solidFill>
              </a:rPr>
              <a:t>быть</a:t>
            </a:r>
            <a:r>
              <a:rPr sz="2050" spc="110" dirty="0">
                <a:solidFill>
                  <a:srgbClr val="7ED13B"/>
                </a:solidFill>
              </a:rPr>
              <a:t> </a:t>
            </a:r>
            <a:r>
              <a:rPr sz="2050" dirty="0">
                <a:solidFill>
                  <a:srgbClr val="7ED13B"/>
                </a:solidFill>
              </a:rPr>
              <a:t>включен</a:t>
            </a:r>
            <a:r>
              <a:rPr sz="2050" spc="114" dirty="0">
                <a:solidFill>
                  <a:srgbClr val="7ED13B"/>
                </a:solidFill>
              </a:rPr>
              <a:t> </a:t>
            </a:r>
            <a:r>
              <a:rPr sz="2050" spc="-50" dirty="0">
                <a:solidFill>
                  <a:srgbClr val="7ED13B"/>
                </a:solidFill>
              </a:rPr>
              <a:t>в</a:t>
            </a:r>
            <a:endParaRPr sz="2050"/>
          </a:p>
        </p:txBody>
      </p:sp>
      <p:sp>
        <p:nvSpPr>
          <p:cNvPr id="4" name="object 4"/>
          <p:cNvSpPr txBox="1"/>
          <p:nvPr/>
        </p:nvSpPr>
        <p:spPr>
          <a:xfrm>
            <a:off x="978279" y="1106722"/>
            <a:ext cx="7595234" cy="44215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580"/>
              </a:spcBef>
            </a:pP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эквипотенциальную</a:t>
            </a:r>
            <a:r>
              <a:rPr sz="2050" b="1" spc="2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систему,</a:t>
            </a:r>
            <a:r>
              <a:rPr sz="2050" b="1" spc="2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эффективность</a:t>
            </a:r>
            <a:r>
              <a:rPr sz="2050" b="1" spc="2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которой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проверена</a:t>
            </a:r>
            <a:r>
              <a:rPr sz="205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205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соответствии</a:t>
            </a:r>
            <a:r>
              <a:rPr sz="205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205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существующими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стандартами.</a:t>
            </a:r>
            <a:r>
              <a:rPr sz="2050" b="1" spc="1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Соединение</a:t>
            </a:r>
            <a:r>
              <a:rPr sz="2050" b="1" spc="1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должно</a:t>
            </a:r>
            <a:r>
              <a:rPr sz="2050" b="1" spc="1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осуществляться</a:t>
            </a:r>
            <a:r>
              <a:rPr sz="2050" b="1" spc="1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с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помощью</a:t>
            </a:r>
            <a:r>
              <a:rPr sz="2050" b="1" spc="1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винтового</a:t>
            </a:r>
            <a:r>
              <a:rPr sz="2050" b="1" spc="1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соединения</a:t>
            </a:r>
            <a:r>
              <a:rPr sz="2050" b="1" spc="1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рядом</a:t>
            </a:r>
            <a:r>
              <a:rPr sz="2050" b="1" spc="114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с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обозначением</a:t>
            </a:r>
            <a:r>
              <a:rPr sz="2050" b="1" spc="2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«эквипотенциал»,</a:t>
            </a:r>
            <a:r>
              <a:rPr sz="2050" b="1" spc="2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расположенным</a:t>
            </a:r>
            <a:r>
              <a:rPr sz="2050" b="1" spc="2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у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входа</a:t>
            </a:r>
            <a:r>
              <a:rPr sz="2050" b="1" spc="114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электрического</a:t>
            </a:r>
            <a:r>
              <a:rPr sz="2050" b="1" spc="1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кабеля</a:t>
            </a:r>
            <a:r>
              <a:rPr sz="2050" b="1" spc="1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2050" b="1" spc="1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нижней</a:t>
            </a:r>
            <a:r>
              <a:rPr sz="2050" b="1" spc="1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части</a:t>
            </a:r>
            <a:r>
              <a:rPr sz="2050" b="1" spc="1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панели пароконвектомата.</a:t>
            </a:r>
            <a:endParaRPr sz="2050">
              <a:latin typeface="Century Gothic"/>
              <a:cs typeface="Century Gothic"/>
            </a:endParaRPr>
          </a:p>
          <a:p>
            <a:pPr marL="12700">
              <a:lnSpc>
                <a:spcPts val="1764"/>
              </a:lnSpc>
            </a:pP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После</a:t>
            </a:r>
            <a:r>
              <a:rPr sz="2050" b="1" spc="1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подключения</a:t>
            </a:r>
            <a:r>
              <a:rPr sz="2050" b="1" spc="1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соединительных</a:t>
            </a:r>
            <a:r>
              <a:rPr sz="2050" b="1" spc="1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кабелей</a:t>
            </a:r>
            <a:endParaRPr sz="2050">
              <a:latin typeface="Century Gothic"/>
              <a:cs typeface="Century Gothic"/>
            </a:endParaRPr>
          </a:p>
          <a:p>
            <a:pPr marL="12700" marR="127635">
              <a:lnSpc>
                <a:spcPts val="2010"/>
              </a:lnSpc>
              <a:spcBef>
                <a:spcPts val="215"/>
              </a:spcBef>
              <a:tabLst>
                <a:tab pos="2290445" algn="l"/>
              </a:tabLst>
            </a:pP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необходимо</a:t>
            </a:r>
            <a:r>
              <a:rPr sz="2050" b="1" spc="2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проверить</a:t>
            </a:r>
            <a:r>
              <a:rPr sz="2050" b="1" spc="2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правильность</a:t>
            </a:r>
            <a:r>
              <a:rPr sz="2050" b="1" spc="2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направления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вращения</a:t>
            </a:r>
            <a:r>
              <a:rPr sz="2050" b="1" spc="1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вентилятора</a:t>
            </a:r>
            <a:r>
              <a:rPr sz="2050" b="1" spc="1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пароконвектомата.</a:t>
            </a:r>
            <a:r>
              <a:rPr sz="2050" b="1" spc="1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2050" b="1" spc="1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рабочей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камере</a:t>
            </a:r>
            <a:r>
              <a:rPr sz="205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205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задней</a:t>
            </a:r>
            <a:r>
              <a:rPr sz="205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стенке</a:t>
            </a:r>
            <a:r>
              <a:rPr sz="205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или</a:t>
            </a:r>
            <a:r>
              <a:rPr sz="205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205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защитном</a:t>
            </a:r>
            <a:r>
              <a:rPr sz="205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кожухе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находится</a:t>
            </a:r>
            <a:r>
              <a:rPr sz="2050" b="1" spc="2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стрелка-указатель</a:t>
            </a:r>
            <a:r>
              <a:rPr sz="2050" b="1" spc="2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направления</a:t>
            </a:r>
            <a:r>
              <a:rPr sz="2050" b="1" spc="2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вращения.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205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случае</a:t>
            </a:r>
            <a:r>
              <a:rPr sz="205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несоответствия</a:t>
            </a:r>
            <a:r>
              <a:rPr sz="205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следует</a:t>
            </a:r>
            <a:r>
              <a:rPr sz="205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поменять</a:t>
            </a:r>
            <a:r>
              <a:rPr sz="205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местами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питающие</a:t>
            </a:r>
            <a:r>
              <a:rPr sz="205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провода.</a:t>
            </a:r>
            <a:r>
              <a:rPr sz="2050" b="1" spc="10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Следует</a:t>
            </a:r>
            <a:r>
              <a:rPr sz="2050" b="1" spc="1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внимательно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ознакомиться</a:t>
            </a:r>
            <a:r>
              <a:rPr sz="2050" b="1" spc="2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	инструкцией</a:t>
            </a:r>
            <a:r>
              <a:rPr sz="2050" b="1" spc="1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изготовителя,</a:t>
            </a:r>
            <a:r>
              <a:rPr sz="2050" b="1" spc="1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2050" b="1" spc="1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ней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указаны</a:t>
            </a:r>
            <a:r>
              <a:rPr sz="2050" b="1" spc="1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специфика</a:t>
            </a:r>
            <a:r>
              <a:rPr sz="2050" b="1" spc="1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подключения</a:t>
            </a:r>
            <a:r>
              <a:rPr sz="2050" b="1" spc="1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050" b="1" spc="1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необходимые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номиналы</a:t>
            </a:r>
            <a:r>
              <a:rPr sz="2050" b="1" spc="1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dirty="0">
                <a:solidFill>
                  <a:srgbClr val="7ED13B"/>
                </a:solidFill>
                <a:latin typeface="Century Gothic"/>
                <a:cs typeface="Century Gothic"/>
              </a:rPr>
              <a:t>сечений</a:t>
            </a:r>
            <a:r>
              <a:rPr sz="2050" b="1" spc="1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0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электрокабелей.</a:t>
            </a:r>
            <a:endParaRPr sz="20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251" y="324373"/>
            <a:ext cx="6365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ED13B"/>
                </a:solidFill>
              </a:rPr>
              <a:t>Подключение</a:t>
            </a:r>
            <a:r>
              <a:rPr sz="2000" spc="-65" dirty="0">
                <a:solidFill>
                  <a:srgbClr val="7ED13B"/>
                </a:solidFill>
              </a:rPr>
              <a:t> </a:t>
            </a:r>
            <a:r>
              <a:rPr sz="2000" spc="-10" dirty="0">
                <a:solidFill>
                  <a:srgbClr val="7ED13B"/>
                </a:solidFill>
              </a:rPr>
              <a:t>пароконвектомата</a:t>
            </a:r>
            <a:r>
              <a:rPr sz="2000" spc="-65" dirty="0">
                <a:solidFill>
                  <a:srgbClr val="7ED13B"/>
                </a:solidFill>
              </a:rPr>
              <a:t> </a:t>
            </a:r>
            <a:r>
              <a:rPr sz="2000" dirty="0">
                <a:solidFill>
                  <a:srgbClr val="7ED13B"/>
                </a:solidFill>
              </a:rPr>
              <a:t>к</a:t>
            </a:r>
            <a:r>
              <a:rPr sz="2000" spc="-60" dirty="0">
                <a:solidFill>
                  <a:srgbClr val="7ED13B"/>
                </a:solidFill>
              </a:rPr>
              <a:t> </a:t>
            </a:r>
            <a:r>
              <a:rPr sz="2000" spc="-10" dirty="0">
                <a:solidFill>
                  <a:srgbClr val="7ED13B"/>
                </a:solidFill>
              </a:rPr>
              <a:t>водопроводу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52230" y="912818"/>
            <a:ext cx="5196840" cy="550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" indent="-425450">
              <a:lnSpc>
                <a:spcPts val="1510"/>
              </a:lnSpc>
              <a:spcBef>
                <a:spcPts val="100"/>
              </a:spcBef>
              <a:buSzPct val="78571"/>
              <a:buFont typeface="Yu Gothic UI"/>
              <a:buChar char="⦿"/>
              <a:tabLst>
                <a:tab pos="438150" algn="l"/>
              </a:tabLst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Большинство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моделей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пароконвектоматов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endParaRPr sz="1400">
              <a:latin typeface="Century Gothic"/>
              <a:cs typeface="Century Gothic"/>
            </a:endParaRPr>
          </a:p>
          <a:p>
            <a:pPr marL="438150" marR="445134">
              <a:lnSpc>
                <a:spcPct val="80000"/>
              </a:lnSpc>
              <a:spcBef>
                <a:spcPts val="165"/>
              </a:spcBef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подключения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к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водопроводной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сети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снабжены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двумя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патрубками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подачи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воды</a:t>
            </a:r>
            <a:endParaRPr sz="1400">
              <a:latin typeface="Century Gothic"/>
              <a:cs typeface="Century Gothic"/>
            </a:endParaRPr>
          </a:p>
          <a:p>
            <a:pPr marL="438150" indent="-425450">
              <a:lnSpc>
                <a:spcPts val="1455"/>
              </a:lnSpc>
              <a:buSzPct val="78571"/>
              <a:buFont typeface="Yu Gothic UI"/>
              <a:buChar char="⦿"/>
              <a:tabLst>
                <a:tab pos="438150" algn="l"/>
              </a:tabLst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1.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Подвод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обычной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холодной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воды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(без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водоумягчителя)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напрямую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от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водопроводной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сети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—</a:t>
            </a:r>
            <a:r>
              <a:rPr sz="14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4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промывки</a:t>
            </a:r>
            <a:r>
              <a:rPr sz="14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бойлера.</a:t>
            </a:r>
            <a:r>
              <a:rPr sz="14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Так</a:t>
            </a:r>
            <a:r>
              <a:rPr sz="14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как</a:t>
            </a:r>
            <a:r>
              <a:rPr sz="14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4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бойлере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пароконвектомата</a:t>
            </a:r>
            <a:r>
              <a:rPr sz="140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скапливаются</a:t>
            </a:r>
            <a:r>
              <a:rPr sz="140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нежелательные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фракции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осадки,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обычная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вода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помощью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автоматического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соленоидного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электроклапана</a:t>
            </a:r>
            <a:endParaRPr sz="1400">
              <a:latin typeface="Century Gothic"/>
              <a:cs typeface="Century Gothic"/>
            </a:endParaRPr>
          </a:p>
          <a:p>
            <a:pPr marL="438150" marR="356870">
              <a:lnSpc>
                <a:spcPct val="80000"/>
              </a:lnSpc>
              <a:spcBef>
                <a:spcPts val="170"/>
              </a:spcBef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подается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бойлер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промывает</a:t>
            </a:r>
            <a:r>
              <a:rPr sz="14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его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проточным способом.</a:t>
            </a:r>
            <a:endParaRPr sz="1400">
              <a:latin typeface="Century Gothic"/>
              <a:cs typeface="Century Gothic"/>
            </a:endParaRPr>
          </a:p>
          <a:p>
            <a:pPr marL="438150" indent="-425450">
              <a:lnSpc>
                <a:spcPts val="1455"/>
              </a:lnSpc>
              <a:buSzPct val="78571"/>
              <a:buFont typeface="Yu Gothic UI"/>
              <a:buChar char="⦿"/>
              <a:tabLst>
                <a:tab pos="438150" algn="l"/>
              </a:tabLst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После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этого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клапан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закрывается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промыв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заканчивается.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Также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обычная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вода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используется</a:t>
            </a:r>
            <a:endParaRPr sz="1400">
              <a:latin typeface="Century Gothic"/>
              <a:cs typeface="Century Gothic"/>
            </a:endParaRPr>
          </a:p>
          <a:p>
            <a:pPr marL="438150" marR="1136015">
              <a:lnSpc>
                <a:spcPct val="80000"/>
              </a:lnSpc>
              <a:spcBef>
                <a:spcPts val="165"/>
              </a:spcBef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мытья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рабочей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камеры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помощью присоединенного</a:t>
            </a:r>
            <a:r>
              <a:rPr sz="140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душа.</a:t>
            </a:r>
            <a:endParaRPr sz="1400">
              <a:latin typeface="Century Gothic"/>
              <a:cs typeface="Century Gothic"/>
            </a:endParaRPr>
          </a:p>
          <a:p>
            <a:pPr marL="438150" indent="-425450">
              <a:lnSpc>
                <a:spcPts val="1455"/>
              </a:lnSpc>
              <a:buSzPct val="78571"/>
              <a:buFont typeface="Yu Gothic UI"/>
              <a:buChar char="⦿"/>
              <a:tabLst>
                <a:tab pos="438150" algn="l"/>
              </a:tabLst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2.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Подвод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умягченной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холодной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воды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использованием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водоумягчителя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служит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заполнения</a:t>
            </a:r>
            <a:r>
              <a:rPr sz="140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бойлера</a:t>
            </a:r>
            <a:r>
              <a:rPr sz="140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водой,</a:t>
            </a:r>
            <a:r>
              <a:rPr sz="140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ее</a:t>
            </a:r>
            <a:r>
              <a:rPr sz="140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последующего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кипячения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парообразования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приготовления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кулинарной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продукции.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Также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подачи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воды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инжектор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случае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использования</a:t>
            </a:r>
            <a:r>
              <a:rPr sz="14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инжекторного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пароконвектомата.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Давление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воды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магистрали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должно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быть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1,5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бар.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Если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оно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превышает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2,5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бар,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необходимо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установить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регулятор</a:t>
            </a:r>
            <a:r>
              <a:rPr sz="14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давления,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который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снизит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его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до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допустимого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уровня.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Если</a:t>
            </a:r>
            <a:endParaRPr sz="1400">
              <a:latin typeface="Century Gothic"/>
              <a:cs typeface="Century Gothic"/>
            </a:endParaRPr>
          </a:p>
          <a:p>
            <a:pPr marL="438150" marR="104775">
              <a:lnSpc>
                <a:spcPct val="80000"/>
              </a:lnSpc>
              <a:spcBef>
                <a:spcPts val="170"/>
              </a:spcBef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давление</a:t>
            </a:r>
            <a:r>
              <a:rPr sz="14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ниже</a:t>
            </a:r>
            <a:r>
              <a:rPr sz="14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1,5</a:t>
            </a:r>
            <a:r>
              <a:rPr sz="14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бар,</a:t>
            </a:r>
            <a:r>
              <a:rPr sz="14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понадобится</a:t>
            </a:r>
            <a:r>
              <a:rPr sz="14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специальный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насос</a:t>
            </a:r>
            <a:r>
              <a:rPr sz="14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его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повышения.</a:t>
            </a:r>
            <a:endParaRPr sz="1400">
              <a:latin typeface="Century Gothic"/>
              <a:cs typeface="Century Gothic"/>
            </a:endParaRPr>
          </a:p>
          <a:p>
            <a:pPr marL="438150" indent="-425450">
              <a:lnSpc>
                <a:spcPts val="1455"/>
              </a:lnSpc>
              <a:buSzPct val="78571"/>
              <a:buFont typeface="Yu Gothic UI"/>
              <a:buChar char="⦿"/>
              <a:tabLst>
                <a:tab pos="438150" algn="l"/>
              </a:tabLst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Присоединение</a:t>
            </a:r>
            <a:r>
              <a:rPr sz="14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к</a:t>
            </a:r>
            <a:r>
              <a:rPr sz="14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патрубкам</a:t>
            </a:r>
            <a:endParaRPr sz="1400">
              <a:latin typeface="Century Gothic"/>
              <a:cs typeface="Century Gothic"/>
            </a:endParaRPr>
          </a:p>
          <a:p>
            <a:pPr marL="438150">
              <a:lnSpc>
                <a:spcPts val="1345"/>
              </a:lnSpc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пароконвектомата</a:t>
            </a:r>
            <a:r>
              <a:rPr sz="140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осуществляется</a:t>
            </a:r>
            <a:r>
              <a:rPr sz="140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стандартными</a:t>
            </a:r>
            <a:endParaRPr sz="1400">
              <a:latin typeface="Century Gothic"/>
              <a:cs typeface="Century Gothic"/>
            </a:endParaRPr>
          </a:p>
          <a:p>
            <a:pPr marL="438150" marR="224154">
              <a:lnSpc>
                <a:spcPct val="80000"/>
              </a:lnSpc>
              <a:spcBef>
                <a:spcPts val="170"/>
              </a:spcBef>
            </a:pP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сантехническими</a:t>
            </a:r>
            <a:r>
              <a:rPr sz="14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средствами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14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использованием герметиков.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9313" y="1000105"/>
            <a:ext cx="2928944" cy="45005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688" y="314586"/>
            <a:ext cx="7465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7ED13B"/>
                </a:solidFill>
                <a:latin typeface="Century Gothic"/>
                <a:cs typeface="Century Gothic"/>
              </a:rPr>
              <a:t>Подключение</a:t>
            </a:r>
            <a:r>
              <a:rPr sz="2400" b="0" spc="-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00" b="0" spc="-10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пароконвектомата</a:t>
            </a:r>
            <a:r>
              <a:rPr sz="2400" b="0" spc="-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00" b="0" dirty="0">
                <a:solidFill>
                  <a:srgbClr val="7ED13B"/>
                </a:solidFill>
                <a:latin typeface="Century Gothic"/>
                <a:cs typeface="Century Gothic"/>
              </a:rPr>
              <a:t>к</a:t>
            </a:r>
            <a:r>
              <a:rPr sz="2400" b="0" spc="-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400" b="0" spc="-10" dirty="0">
                <a:solidFill>
                  <a:srgbClr val="7ED13B"/>
                </a:solidFill>
                <a:latin typeface="Century Gothic"/>
                <a:cs typeface="Century Gothic"/>
              </a:rPr>
              <a:t>канализации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9834" y="3687121"/>
            <a:ext cx="187960" cy="3105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17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ю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575" y="903685"/>
            <a:ext cx="5208905" cy="52552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47675" marR="5080" indent="-435609">
              <a:lnSpc>
                <a:spcPts val="1639"/>
              </a:lnSpc>
              <a:spcBef>
                <a:spcPts val="495"/>
              </a:spcBef>
              <a:buSzPct val="79411"/>
              <a:buFont typeface="Yu Gothic UI"/>
              <a:buChar char="⦿"/>
              <a:tabLst>
                <a:tab pos="447675" algn="l"/>
              </a:tabLst>
            </a:pP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Подключение</a:t>
            </a:r>
            <a:r>
              <a:rPr sz="1700" b="1" spc="-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пароконвектоматов</a:t>
            </a:r>
            <a:r>
              <a:rPr sz="170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к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канализационному</a:t>
            </a:r>
            <a:r>
              <a:rPr sz="170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сливу</a:t>
            </a:r>
            <a:r>
              <a:rPr sz="17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осуществляется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стандартными</a:t>
            </a:r>
            <a:r>
              <a:rPr sz="17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гибкими</a:t>
            </a:r>
            <a:r>
              <a:rPr sz="17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подводками,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закрепленными</a:t>
            </a:r>
            <a:r>
              <a:rPr sz="17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к</a:t>
            </a:r>
            <a:r>
              <a:rPr sz="17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дренажному</a:t>
            </a:r>
            <a:r>
              <a:rPr sz="17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выходу,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расположенному</a:t>
            </a:r>
            <a:r>
              <a:rPr sz="17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17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задней</a:t>
            </a:r>
            <a:r>
              <a:rPr sz="17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панели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пароконвектомата.</a:t>
            </a:r>
            <a:r>
              <a:rPr sz="1700" b="1" spc="-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У</a:t>
            </a:r>
            <a:endParaRPr sz="1700">
              <a:latin typeface="Century Gothic"/>
              <a:cs typeface="Century Gothic"/>
            </a:endParaRPr>
          </a:p>
          <a:p>
            <a:pPr marL="447675" marR="77470">
              <a:lnSpc>
                <a:spcPts val="1639"/>
              </a:lnSpc>
              <a:spcBef>
                <a:spcPts val="10"/>
              </a:spcBef>
            </a:pP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некоторых</a:t>
            </a:r>
            <a:r>
              <a:rPr sz="170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пароконвектоматов</a:t>
            </a:r>
            <a:r>
              <a:rPr sz="170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в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комплекты</a:t>
            </a:r>
            <a:r>
              <a:rPr sz="17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поставок</a:t>
            </a:r>
            <a:r>
              <a:rPr sz="17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входят</a:t>
            </a:r>
            <a:r>
              <a:rPr sz="17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специальные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носики</a:t>
            </a:r>
            <a:r>
              <a:rPr sz="17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7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канализационного</a:t>
            </a:r>
            <a:r>
              <a:rPr sz="17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стока.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350" b="1" spc="-320" dirty="0">
                <a:solidFill>
                  <a:srgbClr val="7ED13B"/>
                </a:solidFill>
                <a:latin typeface="Yu Gothic UI"/>
                <a:cs typeface="Yu Gothic UI"/>
              </a:rPr>
              <a:t>⦿</a:t>
            </a:r>
            <a:endParaRPr sz="1350">
              <a:latin typeface="Yu Gothic UI"/>
              <a:cs typeface="Yu Gothic UI"/>
            </a:endParaRPr>
          </a:p>
          <a:p>
            <a:pPr marL="447675" indent="-434975">
              <a:lnSpc>
                <a:spcPts val="1839"/>
              </a:lnSpc>
              <a:spcBef>
                <a:spcPts val="15"/>
              </a:spcBef>
              <a:buSzPct val="79411"/>
              <a:buFont typeface="Yu Gothic UI"/>
              <a:buChar char="⦿"/>
              <a:tabLst>
                <a:tab pos="447675" algn="l"/>
              </a:tabLst>
            </a:pP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Они</a:t>
            </a:r>
            <a:r>
              <a:rPr sz="17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служат</a:t>
            </a:r>
            <a:r>
              <a:rPr sz="17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endParaRPr sz="1700">
              <a:latin typeface="Century Gothic"/>
              <a:cs typeface="Century Gothic"/>
            </a:endParaRPr>
          </a:p>
          <a:p>
            <a:pPr marL="447675" marR="123189">
              <a:lnSpc>
                <a:spcPts val="1639"/>
              </a:lnSpc>
              <a:spcBef>
                <a:spcPts val="185"/>
              </a:spcBef>
            </a:pP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использования</a:t>
            </a:r>
            <a:r>
              <a:rPr sz="1700" b="1" spc="-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пароконвектомата</a:t>
            </a:r>
            <a:r>
              <a:rPr sz="170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без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подключения</a:t>
            </a:r>
            <a:r>
              <a:rPr sz="17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машины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к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стационарной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сети,</a:t>
            </a:r>
            <a:r>
              <a:rPr sz="17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а</a:t>
            </a:r>
            <a:r>
              <a:rPr sz="17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слив</a:t>
            </a:r>
            <a:r>
              <a:rPr sz="17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происходит</a:t>
            </a:r>
            <a:r>
              <a:rPr sz="17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7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установленну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за</a:t>
            </a:r>
            <a:r>
              <a:rPr sz="17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пароконвектоматом</a:t>
            </a:r>
            <a:r>
              <a:rPr sz="17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емкость,</a:t>
            </a:r>
            <a:r>
              <a:rPr sz="17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которая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меняется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по</a:t>
            </a:r>
            <a:r>
              <a:rPr sz="17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мере</a:t>
            </a:r>
            <a:r>
              <a:rPr sz="17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наполнения.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350" b="1" spc="-320" dirty="0">
                <a:solidFill>
                  <a:srgbClr val="7ED13B"/>
                </a:solidFill>
                <a:latin typeface="Yu Gothic UI"/>
                <a:cs typeface="Yu Gothic UI"/>
              </a:rPr>
              <a:t>⦿</a:t>
            </a:r>
            <a:endParaRPr sz="1350">
              <a:latin typeface="Yu Gothic UI"/>
              <a:cs typeface="Yu Gothic UI"/>
            </a:endParaRPr>
          </a:p>
          <a:p>
            <a:pPr marL="447675" marR="53975" indent="-435609">
              <a:lnSpc>
                <a:spcPts val="1639"/>
              </a:lnSpc>
              <a:spcBef>
                <a:spcPts val="400"/>
              </a:spcBef>
              <a:buSzPct val="79411"/>
              <a:buFont typeface="Yu Gothic UI"/>
              <a:buChar char="⦿"/>
              <a:tabLst>
                <a:tab pos="447675" algn="l"/>
              </a:tabLst>
            </a:pP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Нежелательно</a:t>
            </a:r>
            <a:r>
              <a:rPr sz="17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использовать</a:t>
            </a:r>
            <a:r>
              <a:rPr sz="17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емкость</a:t>
            </a:r>
            <a:r>
              <a:rPr sz="17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при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работе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бойлерными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машинами,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так</a:t>
            </a:r>
            <a:r>
              <a:rPr sz="17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как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многие</a:t>
            </a:r>
            <a:r>
              <a:rPr sz="17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из</a:t>
            </a:r>
            <a:r>
              <a:rPr sz="17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них</a:t>
            </a:r>
            <a:r>
              <a:rPr sz="17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запрограммированы</a:t>
            </a:r>
            <a:r>
              <a:rPr sz="17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на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автоматическую</a:t>
            </a:r>
            <a:r>
              <a:rPr sz="17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промывку</a:t>
            </a:r>
            <a:r>
              <a:rPr sz="17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бойлера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достаточно</a:t>
            </a:r>
            <a:r>
              <a:rPr sz="170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большим</a:t>
            </a:r>
            <a:r>
              <a:rPr sz="17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количеством</a:t>
            </a:r>
            <a:r>
              <a:rPr sz="170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воды,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что</a:t>
            </a:r>
            <a:r>
              <a:rPr sz="170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значительно</a:t>
            </a:r>
            <a:r>
              <a:rPr sz="17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7ED13B"/>
                </a:solidFill>
                <a:latin typeface="Century Gothic"/>
                <a:cs typeface="Century Gothic"/>
              </a:rPr>
              <a:t>ускоряет</a:t>
            </a:r>
            <a:r>
              <a:rPr sz="17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наполнение контейнера.</a:t>
            </a:r>
            <a:endParaRPr sz="17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863" y="1357297"/>
            <a:ext cx="3071793" cy="37147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002" y="500673"/>
            <a:ext cx="3662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Загрузка</a:t>
            </a:r>
            <a:r>
              <a:rPr spc="-90" dirty="0"/>
              <a:t> </a:t>
            </a:r>
            <a:r>
              <a:rPr dirty="0"/>
              <a:t>и</a:t>
            </a:r>
            <a:r>
              <a:rPr spc="-85" dirty="0"/>
              <a:t> </a:t>
            </a:r>
            <a:r>
              <a:rPr spc="-10" dirty="0"/>
              <a:t>выгрузка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68630" marR="360680" indent="-456565">
              <a:lnSpc>
                <a:spcPts val="2310"/>
              </a:lnSpc>
              <a:spcBef>
                <a:spcPts val="655"/>
              </a:spcBef>
              <a:buSzPct val="79166"/>
              <a:buFont typeface="Yu Gothic UI"/>
              <a:buChar char="⦿"/>
              <a:tabLst>
                <a:tab pos="468630" algn="l"/>
              </a:tabLst>
            </a:pPr>
            <a:r>
              <a:rPr dirty="0"/>
              <a:t>.</a:t>
            </a:r>
            <a:r>
              <a:rPr spc="-35" dirty="0"/>
              <a:t> </a:t>
            </a:r>
            <a:r>
              <a:rPr dirty="0"/>
              <a:t>При</a:t>
            </a:r>
            <a:r>
              <a:rPr spc="-35" dirty="0"/>
              <a:t> </a:t>
            </a:r>
            <a:r>
              <a:rPr dirty="0"/>
              <a:t>слишком</a:t>
            </a:r>
            <a:r>
              <a:rPr spc="-35" dirty="0"/>
              <a:t> </a:t>
            </a:r>
            <a:r>
              <a:rPr dirty="0"/>
              <a:t>плотной</a:t>
            </a:r>
            <a:r>
              <a:rPr spc="-35" dirty="0"/>
              <a:t> </a:t>
            </a:r>
            <a:r>
              <a:rPr dirty="0"/>
              <a:t>загрузке</a:t>
            </a:r>
            <a:r>
              <a:rPr spc="-35" dirty="0"/>
              <a:t> </a:t>
            </a:r>
            <a:r>
              <a:rPr dirty="0"/>
              <a:t>общее</a:t>
            </a:r>
            <a:r>
              <a:rPr spc="-35" dirty="0"/>
              <a:t> </a:t>
            </a:r>
            <a:r>
              <a:rPr spc="-20" dirty="0"/>
              <a:t>время </a:t>
            </a:r>
            <a:r>
              <a:rPr dirty="0"/>
              <a:t>приготовления</a:t>
            </a:r>
            <a:r>
              <a:rPr spc="-80" dirty="0"/>
              <a:t> </a:t>
            </a:r>
            <a:r>
              <a:rPr dirty="0"/>
              <a:t>увеличивается,</a:t>
            </a:r>
            <a:r>
              <a:rPr spc="-65" dirty="0"/>
              <a:t> </a:t>
            </a:r>
            <a:r>
              <a:rPr spc="-10" dirty="0"/>
              <a:t>кроме</a:t>
            </a:r>
          </a:p>
          <a:p>
            <a:pPr marL="468630">
              <a:lnSpc>
                <a:spcPts val="2035"/>
              </a:lnSpc>
              <a:tabLst>
                <a:tab pos="1314450" algn="l"/>
              </a:tabLst>
            </a:pPr>
            <a:r>
              <a:rPr spc="-20" dirty="0"/>
              <a:t>того</a:t>
            </a:r>
            <a:r>
              <a:rPr dirty="0"/>
              <a:t>	может</a:t>
            </a:r>
            <a:r>
              <a:rPr spc="-35" dirty="0"/>
              <a:t> </a:t>
            </a:r>
            <a:r>
              <a:rPr dirty="0"/>
              <a:t>не</a:t>
            </a:r>
            <a:r>
              <a:rPr spc="-30" dirty="0"/>
              <a:t> </a:t>
            </a:r>
            <a:r>
              <a:rPr dirty="0"/>
              <a:t>получиться</a:t>
            </a:r>
            <a:r>
              <a:rPr spc="-35" dirty="0"/>
              <a:t> </a:t>
            </a:r>
            <a:r>
              <a:rPr dirty="0"/>
              <a:t>хрустящая</a:t>
            </a:r>
            <a:r>
              <a:rPr spc="-30" dirty="0"/>
              <a:t> </a:t>
            </a:r>
            <a:r>
              <a:rPr spc="-10" dirty="0"/>
              <a:t>корочка.</a:t>
            </a:r>
          </a:p>
          <a:p>
            <a:pPr marL="468630" marR="5080">
              <a:lnSpc>
                <a:spcPts val="2310"/>
              </a:lnSpc>
              <a:spcBef>
                <a:spcPts val="265"/>
              </a:spcBef>
            </a:pPr>
            <a:r>
              <a:rPr dirty="0"/>
              <a:t>Дверь</a:t>
            </a:r>
            <a:r>
              <a:rPr spc="-45" dirty="0"/>
              <a:t> </a:t>
            </a:r>
            <a:r>
              <a:rPr dirty="0"/>
              <a:t>печи</a:t>
            </a:r>
            <a:r>
              <a:rPr spc="-45" dirty="0"/>
              <a:t> </a:t>
            </a:r>
            <a:r>
              <a:rPr dirty="0"/>
              <a:t>при</a:t>
            </a:r>
            <a:r>
              <a:rPr spc="-45" dirty="0"/>
              <a:t> </a:t>
            </a:r>
            <a:r>
              <a:rPr dirty="0"/>
              <a:t>загрузке</a:t>
            </a:r>
            <a:r>
              <a:rPr spc="-45" dirty="0"/>
              <a:t> </a:t>
            </a:r>
            <a:r>
              <a:rPr dirty="0"/>
              <a:t>необходимо</a:t>
            </a:r>
            <a:r>
              <a:rPr spc="-45" dirty="0"/>
              <a:t> </a:t>
            </a:r>
            <a:r>
              <a:rPr spc="-10" dirty="0"/>
              <a:t>открывать </a:t>
            </a:r>
            <a:r>
              <a:rPr dirty="0"/>
              <a:t>на</a:t>
            </a:r>
            <a:r>
              <a:rPr spc="-30" dirty="0"/>
              <a:t> </a:t>
            </a:r>
            <a:r>
              <a:rPr dirty="0"/>
              <a:t>минимальное</a:t>
            </a:r>
            <a:r>
              <a:rPr spc="-30" dirty="0"/>
              <a:t> </a:t>
            </a:r>
            <a:r>
              <a:rPr dirty="0"/>
              <a:t>время,</a:t>
            </a:r>
            <a:r>
              <a:rPr spc="-30" dirty="0"/>
              <a:t> </a:t>
            </a:r>
            <a:r>
              <a:rPr dirty="0"/>
              <a:t>чтобы</a:t>
            </a:r>
            <a:r>
              <a:rPr spc="-30" dirty="0"/>
              <a:t> </a:t>
            </a:r>
            <a:r>
              <a:rPr dirty="0"/>
              <a:t>климат</a:t>
            </a:r>
            <a:r>
              <a:rPr spc="-30" dirty="0"/>
              <a:t> </a:t>
            </a:r>
            <a:r>
              <a:rPr spc="-50" dirty="0"/>
              <a:t>в</a:t>
            </a:r>
            <a:r>
              <a:rPr spc="600" dirty="0"/>
              <a:t> </a:t>
            </a:r>
            <a:r>
              <a:rPr dirty="0"/>
              <a:t>рабочей</a:t>
            </a:r>
            <a:r>
              <a:rPr spc="-35" dirty="0"/>
              <a:t> </a:t>
            </a:r>
            <a:r>
              <a:rPr dirty="0"/>
              <a:t>камере</a:t>
            </a:r>
            <a:r>
              <a:rPr spc="-25" dirty="0"/>
              <a:t> </a:t>
            </a:r>
            <a:r>
              <a:rPr dirty="0"/>
              <a:t>не</a:t>
            </a:r>
            <a:r>
              <a:rPr spc="-25" dirty="0"/>
              <a:t> </a:t>
            </a:r>
            <a:r>
              <a:rPr spc="-10" dirty="0"/>
              <a:t>подвергался </a:t>
            </a:r>
            <a:r>
              <a:rPr dirty="0"/>
              <a:t>существенным</a:t>
            </a:r>
            <a:r>
              <a:rPr spc="-70" dirty="0"/>
              <a:t> </a:t>
            </a:r>
            <a:r>
              <a:rPr spc="-10" dirty="0"/>
              <a:t>изменениям.</a:t>
            </a:r>
          </a:p>
          <a:p>
            <a:pPr marL="468630">
              <a:lnSpc>
                <a:spcPts val="2025"/>
              </a:lnSpc>
              <a:tabLst>
                <a:tab pos="5790565" algn="l"/>
              </a:tabLst>
            </a:pPr>
            <a:r>
              <a:rPr dirty="0"/>
              <a:t>Следует</a:t>
            </a:r>
            <a:r>
              <a:rPr spc="-55" dirty="0"/>
              <a:t> </a:t>
            </a:r>
            <a:r>
              <a:rPr dirty="0"/>
              <a:t>внимательно</a:t>
            </a:r>
            <a:r>
              <a:rPr spc="-45" dirty="0"/>
              <a:t> </a:t>
            </a:r>
            <a:r>
              <a:rPr spc="-10" dirty="0"/>
              <a:t>закрывать</a:t>
            </a:r>
            <a:r>
              <a:rPr dirty="0"/>
              <a:t>	</a:t>
            </a:r>
            <a:r>
              <a:rPr spc="-10" dirty="0"/>
              <a:t>дверь</a:t>
            </a:r>
          </a:p>
          <a:p>
            <a:pPr marL="468630" marR="617855">
              <a:lnSpc>
                <a:spcPts val="2310"/>
              </a:lnSpc>
              <a:spcBef>
                <a:spcPts val="265"/>
              </a:spcBef>
            </a:pPr>
            <a:r>
              <a:rPr dirty="0"/>
              <a:t>аппарата</a:t>
            </a:r>
            <a:r>
              <a:rPr spc="-70" dirty="0"/>
              <a:t> </a:t>
            </a:r>
            <a:r>
              <a:rPr dirty="0"/>
              <a:t>-</a:t>
            </a:r>
            <a:r>
              <a:rPr spc="-60" dirty="0"/>
              <a:t> </a:t>
            </a:r>
            <a:r>
              <a:rPr dirty="0"/>
              <a:t>неплотное</a:t>
            </a:r>
            <a:r>
              <a:rPr spc="-60" dirty="0"/>
              <a:t> </a:t>
            </a:r>
            <a:r>
              <a:rPr dirty="0"/>
              <a:t>закрытие</a:t>
            </a:r>
            <a:r>
              <a:rPr spc="-60" dirty="0"/>
              <a:t> </a:t>
            </a:r>
            <a:r>
              <a:rPr dirty="0"/>
              <a:t>приводит</a:t>
            </a:r>
            <a:r>
              <a:rPr spc="-60" dirty="0"/>
              <a:t> </a:t>
            </a:r>
            <a:r>
              <a:rPr spc="-50" dirty="0"/>
              <a:t>к </a:t>
            </a:r>
            <a:r>
              <a:rPr dirty="0"/>
              <a:t>прогоранию</a:t>
            </a:r>
            <a:r>
              <a:rPr spc="-65" dirty="0"/>
              <a:t> </a:t>
            </a:r>
            <a:r>
              <a:rPr dirty="0"/>
              <a:t>уплотняющей</a:t>
            </a:r>
            <a:r>
              <a:rPr spc="-50" dirty="0"/>
              <a:t> </a:t>
            </a:r>
            <a:r>
              <a:rPr spc="-10" dirty="0"/>
              <a:t>прокладки, </a:t>
            </a:r>
            <a:r>
              <a:rPr dirty="0"/>
              <a:t>нарушению</a:t>
            </a:r>
            <a:r>
              <a:rPr spc="-40" dirty="0"/>
              <a:t> </a:t>
            </a:r>
            <a:r>
              <a:rPr spc="-10" dirty="0"/>
              <a:t>теплового</a:t>
            </a:r>
            <a:r>
              <a:rPr spc="-40" dirty="0"/>
              <a:t> </a:t>
            </a:r>
            <a:r>
              <a:rPr dirty="0"/>
              <a:t>режима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" dirty="0"/>
              <a:t>изменению </a:t>
            </a:r>
            <a:r>
              <a:rPr dirty="0"/>
              <a:t>технологии</a:t>
            </a:r>
            <a:r>
              <a:rPr spc="-50" dirty="0"/>
              <a:t> </a:t>
            </a:r>
            <a:r>
              <a:rPr spc="-10" dirty="0"/>
              <a:t>приготовления.</a:t>
            </a:r>
          </a:p>
          <a:p>
            <a:pPr marL="468630">
              <a:lnSpc>
                <a:spcPts val="2025"/>
              </a:lnSpc>
              <a:tabLst>
                <a:tab pos="4214495" algn="l"/>
              </a:tabLst>
            </a:pPr>
            <a:r>
              <a:rPr dirty="0"/>
              <a:t>При</a:t>
            </a:r>
            <a:r>
              <a:rPr spc="-60" dirty="0"/>
              <a:t> </a:t>
            </a:r>
            <a:r>
              <a:rPr dirty="0"/>
              <a:t>открывании</a:t>
            </a:r>
            <a:r>
              <a:rPr spc="-55" dirty="0"/>
              <a:t> </a:t>
            </a:r>
            <a:r>
              <a:rPr spc="-10" dirty="0"/>
              <a:t>двери</a:t>
            </a:r>
            <a:r>
              <a:rPr dirty="0"/>
              <a:t>	не</a:t>
            </a:r>
            <a:r>
              <a:rPr spc="-30" dirty="0"/>
              <a:t> </a:t>
            </a:r>
            <a:r>
              <a:rPr dirty="0"/>
              <a:t>подносите</a:t>
            </a:r>
            <a:r>
              <a:rPr spc="-25" dirty="0"/>
              <a:t> </a:t>
            </a:r>
            <a:r>
              <a:rPr spc="-20" dirty="0"/>
              <a:t>лицо</a:t>
            </a:r>
          </a:p>
          <a:p>
            <a:pPr marL="468630" marR="930910">
              <a:lnSpc>
                <a:spcPts val="2310"/>
              </a:lnSpc>
              <a:spcBef>
                <a:spcPts val="265"/>
              </a:spcBef>
            </a:pPr>
            <a:r>
              <a:rPr dirty="0"/>
              <a:t>близко</a:t>
            </a:r>
            <a:r>
              <a:rPr spc="-25" dirty="0"/>
              <a:t> </a:t>
            </a:r>
            <a:r>
              <a:rPr dirty="0"/>
              <a:t>к</a:t>
            </a:r>
            <a:r>
              <a:rPr spc="-25" dirty="0"/>
              <a:t> </a:t>
            </a:r>
            <a:r>
              <a:rPr dirty="0"/>
              <a:t>рабочей</a:t>
            </a:r>
            <a:r>
              <a:rPr spc="-30" dirty="0"/>
              <a:t> </a:t>
            </a:r>
            <a:r>
              <a:rPr dirty="0"/>
              <a:t>камере</a:t>
            </a:r>
            <a:r>
              <a:rPr spc="-2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горячим</a:t>
            </a:r>
            <a:r>
              <a:rPr spc="-25" dirty="0"/>
              <a:t> </a:t>
            </a:r>
            <a:r>
              <a:rPr spc="-10" dirty="0"/>
              <a:t>паром </a:t>
            </a:r>
            <a:r>
              <a:rPr dirty="0"/>
              <a:t>можно</a:t>
            </a:r>
            <a:r>
              <a:rPr spc="-25" dirty="0"/>
              <a:t> </a:t>
            </a:r>
            <a:r>
              <a:rPr spc="-10" dirty="0"/>
              <a:t>обжечься.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Мойка</a:t>
            </a:r>
            <a:r>
              <a:rPr spc="-25" dirty="0"/>
              <a:t> </a:t>
            </a:r>
            <a:r>
              <a:rPr spc="-10" dirty="0"/>
              <a:t>пароконвектоматов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179" y="959504"/>
            <a:ext cx="8013700" cy="50095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32434" marR="5080" indent="-420370">
              <a:lnSpc>
                <a:spcPts val="2150"/>
              </a:lnSpc>
              <a:spcBef>
                <a:spcPts val="620"/>
              </a:spcBef>
              <a:buChar char="⦿"/>
              <a:tabLst>
                <a:tab pos="432434" algn="l"/>
                <a:tab pos="516890" algn="l"/>
              </a:tabLst>
            </a:pPr>
            <a:r>
              <a:rPr sz="950" dirty="0">
                <a:solidFill>
                  <a:srgbClr val="7ED13B"/>
                </a:solidFill>
                <a:latin typeface="Cambria"/>
                <a:cs typeface="Cambria"/>
              </a:rPr>
              <a:t>	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производится</a:t>
            </a:r>
            <a:r>
              <a:rPr sz="22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автоматически</a:t>
            </a:r>
            <a:r>
              <a:rPr sz="22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или</a:t>
            </a:r>
            <a:r>
              <a:rPr sz="22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ручным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способом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зависимости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от</a:t>
            </a:r>
            <a:r>
              <a:rPr sz="22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модели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аппарата.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Систему</a:t>
            </a:r>
            <a:r>
              <a:rPr sz="220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автоматической</a:t>
            </a:r>
            <a:r>
              <a:rPr sz="220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мойки</a:t>
            </a:r>
            <a:r>
              <a:rPr sz="220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можно</a:t>
            </a:r>
            <a:r>
              <a:rPr sz="220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оставить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работающей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ночь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утром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включить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уже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чистый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пароконвектомат.</a:t>
            </a:r>
            <a:r>
              <a:rPr sz="22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Второй</a:t>
            </a:r>
            <a:r>
              <a:rPr sz="220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способ</a:t>
            </a:r>
            <a:r>
              <a:rPr sz="22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представляет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собой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обычную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ручную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мойку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использованием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моющих</a:t>
            </a:r>
            <a:r>
              <a:rPr sz="2200" b="1" spc="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средств.</a:t>
            </a:r>
            <a:endParaRPr sz="2200">
              <a:latin typeface="Century Gothic"/>
              <a:cs typeface="Century Gothic"/>
            </a:endParaRPr>
          </a:p>
          <a:p>
            <a:pPr marL="432434" marR="29209">
              <a:lnSpc>
                <a:spcPts val="2150"/>
              </a:lnSpc>
              <a:tabLst>
                <a:tab pos="3396615" algn="l"/>
              </a:tabLst>
            </a:pP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Эффективность</a:t>
            </a:r>
            <a:r>
              <a:rPr sz="2200" b="1" spc="10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автоматической</a:t>
            </a:r>
            <a:r>
              <a:rPr sz="2200" b="1" spc="10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мойки</a:t>
            </a:r>
            <a:r>
              <a:rPr sz="2200" b="1" spc="10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находится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под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большим</a:t>
            </a:r>
            <a:r>
              <a:rPr sz="22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вопросом</a:t>
            </a:r>
            <a:r>
              <a:rPr sz="22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из-за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большого</a:t>
            </a:r>
            <a:r>
              <a:rPr sz="22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расхода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воды</a:t>
            </a:r>
            <a:r>
              <a:rPr sz="22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2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моющих</a:t>
            </a:r>
            <a:r>
              <a:rPr sz="22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средств.</a:t>
            </a:r>
            <a:r>
              <a:rPr sz="22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К</a:t>
            </a:r>
            <a:r>
              <a:rPr sz="22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тому</a:t>
            </a:r>
            <a:r>
              <a:rPr sz="22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же,</a:t>
            </a:r>
            <a:r>
              <a:rPr sz="22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ни</a:t>
            </a:r>
            <a:r>
              <a:rPr sz="22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один</a:t>
            </a:r>
            <a:r>
              <a:rPr sz="22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из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производителей</a:t>
            </a:r>
            <a:r>
              <a:rPr sz="220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пароконвектоматов</a:t>
            </a:r>
            <a:r>
              <a:rPr sz="220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не</a:t>
            </a:r>
            <a:r>
              <a:rPr sz="220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может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гарантировать</a:t>
            </a:r>
            <a:r>
              <a:rPr sz="220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абсолютно</a:t>
            </a:r>
            <a:r>
              <a:rPr sz="220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полную</a:t>
            </a:r>
            <a:r>
              <a:rPr sz="220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качественную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мойку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своего</a:t>
            </a:r>
            <a:r>
              <a:rPr sz="22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оборудования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22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автоматическом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режиме.</a:t>
            </a:r>
            <a:r>
              <a:rPr sz="22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После</a:t>
            </a:r>
            <a:r>
              <a:rPr sz="22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проведения</a:t>
            </a:r>
            <a:r>
              <a:rPr sz="220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автоматической</a:t>
            </a:r>
            <a:r>
              <a:rPr sz="22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мойки пароконвектомата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	так</a:t>
            </a:r>
            <a:r>
              <a:rPr sz="22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называемые</a:t>
            </a:r>
            <a:r>
              <a:rPr sz="22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мертвые</a:t>
            </a:r>
            <a:r>
              <a:rPr sz="22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зоны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все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же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приходится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домывать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вручную.</a:t>
            </a:r>
            <a:endParaRPr sz="2200">
              <a:latin typeface="Century Gothic"/>
              <a:cs typeface="Century Gothic"/>
            </a:endParaRPr>
          </a:p>
          <a:p>
            <a:pPr marL="432434" marR="215265">
              <a:lnSpc>
                <a:spcPts val="2150"/>
              </a:lnSpc>
              <a:spcBef>
                <a:spcPts val="5"/>
              </a:spcBef>
            </a:pP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Главным</a:t>
            </a:r>
            <a:r>
              <a:rPr sz="220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недостатком</a:t>
            </a:r>
            <a:r>
              <a:rPr sz="220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автоматической</a:t>
            </a:r>
            <a:r>
              <a:rPr sz="220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мойки</a:t>
            </a:r>
            <a:r>
              <a:rPr sz="220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все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же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остается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расход</a:t>
            </a:r>
            <a:r>
              <a:rPr sz="22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воды.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650" y="902211"/>
            <a:ext cx="7908925" cy="50145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49580" marR="99695" indent="-437515">
              <a:lnSpc>
                <a:spcPts val="1689"/>
              </a:lnSpc>
              <a:spcBef>
                <a:spcPts val="505"/>
              </a:spcBef>
              <a:buSzPct val="80000"/>
              <a:buFont typeface="Yu Gothic UI"/>
              <a:buChar char="⦿"/>
              <a:tabLst>
                <a:tab pos="449580" algn="l"/>
              </a:tabLst>
            </a:pP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требует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от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20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до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100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л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воды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один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цикл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автоматической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мойки.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Кроме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того,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u="heavy" dirty="0">
                <a:solidFill>
                  <a:srgbClr val="EB8702"/>
                </a:solidFill>
                <a:uFill>
                  <a:solidFill>
                    <a:srgbClr val="EB8702"/>
                  </a:solidFill>
                </a:uFill>
                <a:latin typeface="Century Gothic"/>
                <a:cs typeface="Century Gothic"/>
              </a:rPr>
              <a:t>моющие</a:t>
            </a:r>
            <a:r>
              <a:rPr sz="1750" b="1" u="heavy" spc="-30" dirty="0">
                <a:solidFill>
                  <a:srgbClr val="EB8702"/>
                </a:solidFill>
                <a:uFill>
                  <a:solidFill>
                    <a:srgbClr val="EB8702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750" b="1" u="heavy" spc="-10" dirty="0">
                <a:solidFill>
                  <a:srgbClr val="EB8702"/>
                </a:solidFill>
                <a:uFill>
                  <a:solidFill>
                    <a:srgbClr val="EB8702"/>
                  </a:solidFill>
                </a:uFill>
                <a:latin typeface="Century Gothic"/>
                <a:cs typeface="Century Gothic"/>
              </a:rPr>
              <a:t>средства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,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предлагаемые</a:t>
            </a:r>
            <a:r>
              <a:rPr sz="17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производителями</a:t>
            </a:r>
            <a:r>
              <a:rPr sz="17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7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качестве</a:t>
            </a:r>
            <a:r>
              <a:rPr sz="17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платного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дополнения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достаточно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дороги.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другой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стороны,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приобретая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</a:t>
            </a:r>
            <a:r>
              <a:rPr sz="175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от</a:t>
            </a:r>
            <a:r>
              <a:rPr sz="17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хорошо</a:t>
            </a:r>
            <a:r>
              <a:rPr sz="17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зарекомендовавших</a:t>
            </a:r>
            <a:r>
              <a:rPr sz="17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себя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производителей,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вряд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ли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стоит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задумываться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о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перерасходе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воды,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так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как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благодаря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эффективной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работе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машины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итоге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он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лихвой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окупится.</a:t>
            </a:r>
            <a:endParaRPr sz="1750">
              <a:latin typeface="Century Gothic"/>
              <a:cs typeface="Century Gothic"/>
            </a:endParaRPr>
          </a:p>
          <a:p>
            <a:pPr marL="449580">
              <a:lnSpc>
                <a:spcPts val="1495"/>
              </a:lnSpc>
            </a:pP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Полуавтоматическая</a:t>
            </a:r>
            <a:r>
              <a:rPr sz="17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ручная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мойка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производится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набором</a:t>
            </a:r>
            <a:endParaRPr sz="1750">
              <a:latin typeface="Century Gothic"/>
              <a:cs typeface="Century Gothic"/>
            </a:endParaRPr>
          </a:p>
          <a:p>
            <a:pPr marL="449580" marR="5080">
              <a:lnSpc>
                <a:spcPts val="1689"/>
              </a:lnSpc>
              <a:spcBef>
                <a:spcPts val="195"/>
              </a:spcBef>
            </a:pP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дополнительных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устройств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средств.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К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устройствам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можно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отнести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души,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которые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предлагают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большинство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производителей,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к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средствам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-</a:t>
            </a:r>
            <a:r>
              <a:rPr sz="17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всевозможные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железные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u="heavy" spc="-10" dirty="0">
                <a:solidFill>
                  <a:srgbClr val="EB8702"/>
                </a:solidFill>
                <a:uFill>
                  <a:solidFill>
                    <a:srgbClr val="EB8702"/>
                  </a:solidFill>
                </a:uFill>
                <a:latin typeface="Century Gothic"/>
                <a:cs typeface="Century Gothic"/>
              </a:rPr>
              <a:t>щетки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,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мочалки,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а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также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специальные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растворяющие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жир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вещества.</a:t>
            </a:r>
            <a:endParaRPr sz="1750">
              <a:latin typeface="Century Gothic"/>
              <a:cs typeface="Century Gothic"/>
            </a:endParaRPr>
          </a:p>
          <a:p>
            <a:pPr marL="449580">
              <a:lnSpc>
                <a:spcPts val="1495"/>
              </a:lnSpc>
            </a:pP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Чтобы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облегчить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процесс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мойки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перед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ее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началом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15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-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20</a:t>
            </a:r>
            <a:endParaRPr sz="1750">
              <a:latin typeface="Century Gothic"/>
              <a:cs typeface="Century Gothic"/>
            </a:endParaRPr>
          </a:p>
          <a:p>
            <a:pPr marL="449580" marR="45720">
              <a:lnSpc>
                <a:spcPts val="1689"/>
              </a:lnSpc>
              <a:spcBef>
                <a:spcPts val="190"/>
              </a:spcBef>
            </a:pP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минут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необходимо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включить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паровой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-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это</a:t>
            </a:r>
            <a:r>
              <a:rPr sz="1750" b="1" spc="4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смягчит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жировые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отложения.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Затем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рабочую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камеру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следует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обработать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специальным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раствором,</a:t>
            </a:r>
            <a:r>
              <a:rPr sz="1750" b="1" spc="4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подождать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10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-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15</a:t>
            </a:r>
            <a:r>
              <a:rPr sz="17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минут,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пока</a:t>
            </a:r>
            <a:r>
              <a:rPr sz="17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состав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впитается,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смыть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его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том</a:t>
            </a:r>
            <a:r>
              <a:rPr sz="175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же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режиме парообразования.</a:t>
            </a:r>
            <a:endParaRPr sz="1750">
              <a:latin typeface="Century Gothic"/>
              <a:cs typeface="Century Gothic"/>
            </a:endParaRPr>
          </a:p>
          <a:p>
            <a:pPr marL="449580">
              <a:lnSpc>
                <a:spcPts val="1495"/>
              </a:lnSpc>
            </a:pP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Места,</a:t>
            </a:r>
            <a:r>
              <a:rPr sz="17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оставшиеся</a:t>
            </a:r>
            <a:r>
              <a:rPr sz="17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загрязненными,</a:t>
            </a:r>
            <a:r>
              <a:rPr sz="17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чистят</a:t>
            </a:r>
            <a:r>
              <a:rPr sz="17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щетками.</a:t>
            </a:r>
            <a:endParaRPr sz="1750">
              <a:latin typeface="Century Gothic"/>
              <a:cs typeface="Century Gothic"/>
            </a:endParaRPr>
          </a:p>
          <a:p>
            <a:pPr marL="449580" marR="536575">
              <a:lnSpc>
                <a:spcPts val="1689"/>
              </a:lnSpc>
              <a:spcBef>
                <a:spcPts val="195"/>
              </a:spcBef>
            </a:pP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Производители</a:t>
            </a:r>
            <a:r>
              <a:rPr sz="17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не</a:t>
            </a:r>
            <a:r>
              <a:rPr sz="17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рекомендуют</a:t>
            </a:r>
            <a:r>
              <a:rPr sz="17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использовать</a:t>
            </a:r>
            <a:r>
              <a:rPr sz="17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скребущие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средства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мойки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пароконвектоматов,</a:t>
            </a:r>
            <a:r>
              <a:rPr sz="1750" b="1" spc="4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вместо</a:t>
            </a:r>
            <a:r>
              <a:rPr sz="17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железных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щеток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следует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использовать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dirty="0">
                <a:solidFill>
                  <a:srgbClr val="7ED13B"/>
                </a:solidFill>
                <a:latin typeface="Century Gothic"/>
                <a:cs typeface="Century Gothic"/>
              </a:rPr>
              <a:t>фетровые</a:t>
            </a:r>
            <a:r>
              <a:rPr sz="17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7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тряпочки.</a:t>
            </a:r>
            <a:endParaRPr sz="17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854" y="546664"/>
            <a:ext cx="469582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97F064"/>
                </a:solidFill>
                <a:latin typeface="Century Gothic"/>
                <a:cs typeface="Century Gothic"/>
              </a:rPr>
              <a:t>Пароконвектомат</a:t>
            </a:r>
            <a:r>
              <a:rPr sz="2000" b="1" spc="-8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–</a:t>
            </a:r>
            <a:r>
              <a:rPr sz="2000" spc="-7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это</a:t>
            </a:r>
            <a:r>
              <a:rPr sz="2000" spc="-6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особый</a:t>
            </a:r>
            <a:r>
              <a:rPr sz="2000" spc="-7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97F064"/>
                </a:solidFill>
                <a:latin typeface="Century Gothic"/>
                <a:cs typeface="Century Gothic"/>
              </a:rPr>
              <a:t>вид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оборудования,</a:t>
            </a:r>
            <a:r>
              <a:rPr sz="2000" spc="-6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которое</a:t>
            </a:r>
            <a:r>
              <a:rPr sz="2000" spc="-6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позволяет проводить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до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70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%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от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общего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числа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всех</a:t>
            </a:r>
            <a:r>
              <a:rPr sz="2000" spc="-7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возможных</a:t>
            </a:r>
            <a:r>
              <a:rPr sz="2000" spc="-6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операций</a:t>
            </a:r>
            <a:r>
              <a:rPr sz="2000" spc="-6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тепловой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обработки</a:t>
            </a:r>
            <a:r>
              <a:rPr sz="2000" spc="-7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пищи.</a:t>
            </a:r>
            <a:r>
              <a:rPr sz="2000" spc="-6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Наличие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термокерна</a:t>
            </a:r>
            <a:r>
              <a:rPr sz="2000" spc="-5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и</a:t>
            </a:r>
            <a:r>
              <a:rPr sz="2000" spc="-5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других</a:t>
            </a:r>
            <a:r>
              <a:rPr sz="2000" spc="-5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приборов, позволяющих</a:t>
            </a:r>
            <a:r>
              <a:rPr sz="2000" spc="-5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задавать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и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постоянно контролировать</a:t>
            </a:r>
            <a:r>
              <a:rPr sz="2000" spc="-10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оптимальные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режимы</a:t>
            </a:r>
            <a:r>
              <a:rPr sz="2000" spc="-10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приготовления</a:t>
            </a:r>
            <a:r>
              <a:rPr sz="2000" spc="-10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блюд, гарантируют</a:t>
            </a:r>
            <a:r>
              <a:rPr sz="2000" spc="-7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защиту</a:t>
            </a:r>
            <a:r>
              <a:rPr sz="2000" spc="-6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от</a:t>
            </a:r>
            <a:r>
              <a:rPr sz="2000" spc="-6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ошибок обслуживающего</a:t>
            </a:r>
            <a:r>
              <a:rPr sz="2000" spc="-114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персонала,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сокращает</a:t>
            </a:r>
            <a:r>
              <a:rPr sz="2000" spc="-7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естественные</a:t>
            </a:r>
            <a:r>
              <a:rPr sz="2000" spc="-6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потери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сырья,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экономит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расход электроэнергии</a:t>
            </a:r>
            <a:r>
              <a:rPr sz="2000" spc="-5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и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воды.</a:t>
            </a:r>
            <a:r>
              <a:rPr sz="2000" spc="-5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Все</a:t>
            </a:r>
            <a:r>
              <a:rPr sz="2000" spc="-4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97F064"/>
                </a:solidFill>
                <a:latin typeface="Century Gothic"/>
                <a:cs typeface="Century Gothic"/>
              </a:rPr>
              <a:t>это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проходит</a:t>
            </a:r>
            <a:r>
              <a:rPr sz="2000" spc="-10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благодаря</a:t>
            </a:r>
            <a:r>
              <a:rPr sz="2000" spc="-10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сочетанию циркуляции</a:t>
            </a:r>
            <a:r>
              <a:rPr sz="2000" spc="-10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97F064"/>
                </a:solidFill>
                <a:latin typeface="Century Gothic"/>
                <a:cs typeface="Century Gothic"/>
              </a:rPr>
              <a:t>горячего</a:t>
            </a:r>
            <a:r>
              <a:rPr sz="2000" spc="-9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воздуха (принудительной</a:t>
            </a:r>
            <a:r>
              <a:rPr sz="2000" spc="-8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конвекции)</a:t>
            </a:r>
            <a:r>
              <a:rPr sz="2000" spc="-8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srgbClr val="97F064"/>
                </a:solidFill>
                <a:latin typeface="Century Gothic"/>
                <a:cs typeface="Century Gothic"/>
              </a:rPr>
              <a:t>с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обработкой</a:t>
            </a:r>
            <a:r>
              <a:rPr sz="2000" spc="-8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97F064"/>
                </a:solidFill>
                <a:latin typeface="Century Gothic"/>
                <a:cs typeface="Century Gothic"/>
              </a:rPr>
              <a:t>паром.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37" y="928668"/>
            <a:ext cx="2643194" cy="4952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854" y="268433"/>
            <a:ext cx="7265034" cy="232981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265430">
              <a:lnSpc>
                <a:spcPct val="103499"/>
              </a:lnSpc>
              <a:spcBef>
                <a:spcPts val="350"/>
              </a:spcBef>
            </a:pP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В</a:t>
            </a:r>
            <a:r>
              <a:rPr sz="2400" spc="7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пароконвекционных</a:t>
            </a:r>
            <a:r>
              <a:rPr sz="2400" spc="7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печах</a:t>
            </a:r>
            <a:r>
              <a:rPr sz="2400" spc="7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воздух</a:t>
            </a:r>
            <a:r>
              <a:rPr sz="2400" spc="6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вместе</a:t>
            </a:r>
            <a:r>
              <a:rPr sz="2400" spc="7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spc="-50" dirty="0">
                <a:solidFill>
                  <a:srgbClr val="97F064"/>
                </a:solidFill>
                <a:latin typeface="Century Gothic"/>
                <a:cs typeface="Century Gothic"/>
              </a:rPr>
              <a:t>с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генерируемым</a:t>
            </a:r>
            <a:r>
              <a:rPr sz="2400" spc="8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паром</a:t>
            </a:r>
            <a:r>
              <a:rPr sz="2400" spc="8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циркулирует</a:t>
            </a:r>
            <a:r>
              <a:rPr sz="2400" spc="8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по</a:t>
            </a:r>
            <a:r>
              <a:rPr sz="2400" spc="8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97F064"/>
                </a:solidFill>
                <a:latin typeface="Century Gothic"/>
                <a:cs typeface="Century Gothic"/>
              </a:rPr>
              <a:t>всей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камере</a:t>
            </a:r>
            <a:r>
              <a:rPr sz="2400" spc="6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с</a:t>
            </a:r>
            <a:r>
              <a:rPr sz="2400" spc="6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большой</a:t>
            </a:r>
            <a:r>
              <a:rPr sz="2400" spc="7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скоростью,</a:t>
            </a:r>
            <a:r>
              <a:rPr sz="2400" spc="6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97F064"/>
                </a:solidFill>
                <a:latin typeface="Century Gothic"/>
                <a:cs typeface="Century Gothic"/>
              </a:rPr>
              <a:t>что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обеспечивает</a:t>
            </a:r>
            <a:r>
              <a:rPr sz="2400" spc="10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одинаковую</a:t>
            </a:r>
            <a:r>
              <a:rPr sz="2400" spc="11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температуру</a:t>
            </a:r>
            <a:r>
              <a:rPr sz="2400" spc="114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spc="-35" dirty="0">
                <a:solidFill>
                  <a:srgbClr val="97F064"/>
                </a:solidFill>
                <a:latin typeface="Century Gothic"/>
                <a:cs typeface="Century Gothic"/>
              </a:rPr>
              <a:t>по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всей</a:t>
            </a:r>
            <a:r>
              <a:rPr sz="2400" spc="7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камере</a:t>
            </a:r>
            <a:r>
              <a:rPr sz="2400" spc="65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и</a:t>
            </a:r>
            <a:r>
              <a:rPr sz="2400" spc="7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97F064"/>
                </a:solidFill>
                <a:latin typeface="Century Gothic"/>
                <a:cs typeface="Century Gothic"/>
              </a:rPr>
              <a:t>равномерность</a:t>
            </a:r>
            <a:r>
              <a:rPr sz="2400" spc="70" dirty="0">
                <a:solidFill>
                  <a:srgbClr val="97F064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97F064"/>
                </a:solidFill>
                <a:latin typeface="Century Gothic"/>
                <a:cs typeface="Century Gothic"/>
              </a:rPr>
              <a:t>приготовления продуктов.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19" y="3000368"/>
            <a:ext cx="3929072" cy="36933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1316" y="3286118"/>
            <a:ext cx="4372291" cy="3357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8773" y="461748"/>
            <a:ext cx="1329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История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44675" y="1334075"/>
            <a:ext cx="7946390" cy="4183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770" indent="-433070">
              <a:lnSpc>
                <a:spcPts val="1780"/>
              </a:lnSpc>
              <a:spcBef>
                <a:spcPts val="100"/>
              </a:spcBef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1976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году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немецкая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компания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Rational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выпустила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рынок</a:t>
            </a:r>
            <a:endParaRPr sz="1650">
              <a:latin typeface="Century Gothic"/>
              <a:cs typeface="Century Gothic"/>
            </a:endParaRPr>
          </a:p>
          <a:p>
            <a:pPr marL="445770">
              <a:lnSpc>
                <a:spcPts val="1585"/>
              </a:lnSpc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аппараты,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сочетающие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функции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конвекционной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печи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пароварки.</a:t>
            </a:r>
            <a:endParaRPr sz="1650">
              <a:latin typeface="Century Gothic"/>
              <a:cs typeface="Century Gothic"/>
            </a:endParaRPr>
          </a:p>
          <a:p>
            <a:pPr marL="445770">
              <a:lnSpc>
                <a:spcPts val="1585"/>
              </a:lnSpc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Производимые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изделия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произвели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революцию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процессе</a:t>
            </a:r>
            <a:endParaRPr sz="1650">
              <a:latin typeface="Century Gothic"/>
              <a:cs typeface="Century Gothic"/>
            </a:endParaRPr>
          </a:p>
          <a:p>
            <a:pPr marL="445770">
              <a:lnSpc>
                <a:spcPts val="1585"/>
              </a:lnSpc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приготовления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пищи.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помощью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пароконвекционных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печей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повара</a:t>
            </a:r>
            <a:endParaRPr sz="1650">
              <a:latin typeface="Century Gothic"/>
              <a:cs typeface="Century Gothic"/>
            </a:endParaRPr>
          </a:p>
          <a:p>
            <a:pPr marL="445770">
              <a:lnSpc>
                <a:spcPts val="1585"/>
              </a:lnSpc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смогли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применять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методы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приготовления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пищи,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которые</a:t>
            </a:r>
            <a:endParaRPr sz="1650">
              <a:latin typeface="Century Gothic"/>
              <a:cs typeface="Century Gothic"/>
            </a:endParaRPr>
          </a:p>
          <a:p>
            <a:pPr marL="445770">
              <a:lnSpc>
                <a:spcPts val="1585"/>
              </a:lnSpc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способствовали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экономии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электроэнергии,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воды,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снижению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потерь</a:t>
            </a:r>
            <a:endParaRPr sz="1650">
              <a:latin typeface="Century Gothic"/>
              <a:cs typeface="Century Gothic"/>
            </a:endParaRPr>
          </a:p>
          <a:p>
            <a:pPr marL="445770">
              <a:lnSpc>
                <a:spcPts val="1585"/>
              </a:lnSpc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конечного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продукта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времени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персонала.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Сохранению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витаминов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endParaRPr sz="1650">
              <a:latin typeface="Century Gothic"/>
              <a:cs typeface="Century Gothic"/>
            </a:endParaRPr>
          </a:p>
          <a:p>
            <a:pPr marL="445770">
              <a:lnSpc>
                <a:spcPts val="1585"/>
              </a:lnSpc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микроэлементов</a:t>
            </a:r>
            <a:r>
              <a:rPr sz="165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способствовала</a:t>
            </a:r>
            <a:r>
              <a:rPr sz="165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деликатная</a:t>
            </a:r>
            <a:r>
              <a:rPr sz="165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обработка</a:t>
            </a:r>
            <a:r>
              <a:rPr sz="165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продуктов</a:t>
            </a:r>
            <a:endParaRPr sz="1650">
              <a:latin typeface="Century Gothic"/>
              <a:cs typeface="Century Gothic"/>
            </a:endParaRPr>
          </a:p>
          <a:p>
            <a:pPr marL="445770">
              <a:lnSpc>
                <a:spcPts val="1585"/>
              </a:lnSpc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низкотемпературным</a:t>
            </a:r>
            <a:r>
              <a:rPr sz="165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паром.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Последнее</a:t>
            </a:r>
            <a:r>
              <a:rPr sz="165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позволило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широко</a:t>
            </a:r>
            <a:endParaRPr sz="1650">
              <a:latin typeface="Century Gothic"/>
              <a:cs typeface="Century Gothic"/>
            </a:endParaRPr>
          </a:p>
          <a:p>
            <a:pPr marL="445770" marR="1232535">
              <a:lnSpc>
                <a:spcPct val="80000"/>
              </a:lnSpc>
              <a:spcBef>
                <a:spcPts val="195"/>
              </a:spcBef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использовать</a:t>
            </a:r>
            <a:r>
              <a:rPr sz="165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пароконвектоматы</a:t>
            </a:r>
            <a:r>
              <a:rPr sz="165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65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приготовления</a:t>
            </a:r>
            <a:r>
              <a:rPr sz="165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блюд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диетической</a:t>
            </a:r>
            <a:r>
              <a:rPr sz="165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кухни.</a:t>
            </a:r>
            <a:endParaRPr sz="1650">
              <a:latin typeface="Century Gothic"/>
              <a:cs typeface="Century Gothic"/>
            </a:endParaRPr>
          </a:p>
          <a:p>
            <a:pPr marL="445770" indent="-433070">
              <a:lnSpc>
                <a:spcPts val="1714"/>
              </a:lnSpc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Постепенно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пароконвектоматы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из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простых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аппаратов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ручным</a:t>
            </a:r>
            <a:endParaRPr sz="1650">
              <a:latin typeface="Century Gothic"/>
              <a:cs typeface="Century Gothic"/>
            </a:endParaRPr>
          </a:p>
          <a:p>
            <a:pPr marL="445770">
              <a:lnSpc>
                <a:spcPts val="1585"/>
              </a:lnSpc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впрыском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воды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превратились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многофункциональные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машины,</a:t>
            </a:r>
            <a:endParaRPr sz="1650">
              <a:latin typeface="Century Gothic"/>
              <a:cs typeface="Century Gothic"/>
            </a:endParaRPr>
          </a:p>
          <a:p>
            <a:pPr marL="445770" marR="980440">
              <a:lnSpc>
                <a:spcPct val="80000"/>
              </a:lnSpc>
              <a:spcBef>
                <a:spcPts val="200"/>
              </a:spcBef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многие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из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которых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обладают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собственным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«интеллектом»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и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способностью</a:t>
            </a:r>
            <a:r>
              <a:rPr sz="1650" b="1" spc="-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автоматического</a:t>
            </a:r>
            <a:r>
              <a:rPr sz="165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приготовления</a:t>
            </a:r>
            <a:r>
              <a:rPr sz="165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блюд.</a:t>
            </a:r>
            <a:endParaRPr sz="1650">
              <a:latin typeface="Century Gothic"/>
              <a:cs typeface="Century Gothic"/>
            </a:endParaRPr>
          </a:p>
          <a:p>
            <a:pPr marL="445770" indent="-433070">
              <a:lnSpc>
                <a:spcPts val="1714"/>
              </a:lnSpc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Изначально,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цена</a:t>
            </a:r>
            <a:r>
              <a:rPr sz="16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пароконвектоматы</a:t>
            </a:r>
            <a:r>
              <a:rPr sz="16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была</a:t>
            </a:r>
            <a:r>
              <a:rPr sz="16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очень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высокой,</a:t>
            </a:r>
            <a:r>
              <a:rPr sz="16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6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они</a:t>
            </a:r>
            <a:endParaRPr sz="1650">
              <a:latin typeface="Century Gothic"/>
              <a:cs typeface="Century Gothic"/>
            </a:endParaRPr>
          </a:p>
          <a:p>
            <a:pPr marL="445770">
              <a:lnSpc>
                <a:spcPts val="1585"/>
              </a:lnSpc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были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доступны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лишь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дорогим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заведениям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общественного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питания.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endParaRPr sz="1650">
              <a:latin typeface="Century Gothic"/>
              <a:cs typeface="Century Gothic"/>
            </a:endParaRPr>
          </a:p>
          <a:p>
            <a:pPr marL="445770">
              <a:lnSpc>
                <a:spcPts val="1585"/>
              </a:lnSpc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настоящее</a:t>
            </a:r>
            <a:r>
              <a:rPr sz="165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время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пароконвектоматы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стали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неотъемлемой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частью</a:t>
            </a:r>
            <a:endParaRPr sz="1650">
              <a:latin typeface="Century Gothic"/>
              <a:cs typeface="Century Gothic"/>
            </a:endParaRPr>
          </a:p>
          <a:p>
            <a:pPr marL="445770" marR="1522095">
              <a:lnSpc>
                <a:spcPct val="80000"/>
              </a:lnSpc>
              <a:spcBef>
                <a:spcPts val="195"/>
              </a:spcBef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кухни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как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дорогих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ресторанов,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так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многих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заведений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общественного</a:t>
            </a:r>
            <a:r>
              <a:rPr sz="165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питания.</a:t>
            </a:r>
            <a:endParaRPr sz="16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324" y="888068"/>
            <a:ext cx="7687945" cy="47364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63550" marR="325120" indent="-451484">
              <a:lnSpc>
                <a:spcPts val="2150"/>
              </a:lnSpc>
              <a:spcBef>
                <a:spcPts val="620"/>
              </a:spcBef>
              <a:buSzPct val="81818"/>
              <a:buFont typeface="Yu Gothic UI"/>
              <a:buChar char="⦿"/>
              <a:tabLst>
                <a:tab pos="605790" algn="l"/>
              </a:tabLst>
            </a:pP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Самые</a:t>
            </a:r>
            <a:r>
              <a:rPr sz="220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простые</a:t>
            </a:r>
            <a:r>
              <a:rPr sz="22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пароконвекционные</a:t>
            </a:r>
            <a:r>
              <a:rPr sz="22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печи</a:t>
            </a:r>
            <a:r>
              <a:rPr sz="22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уже 	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позволяют</a:t>
            </a:r>
            <a:r>
              <a:rPr sz="22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применить</a:t>
            </a:r>
            <a:r>
              <a:rPr sz="22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три</a:t>
            </a:r>
            <a:r>
              <a:rPr sz="22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основных</a:t>
            </a:r>
            <a:r>
              <a:rPr sz="22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способа</a:t>
            </a:r>
            <a:endParaRPr sz="2200">
              <a:latin typeface="Century Gothic"/>
              <a:cs typeface="Century Gothic"/>
            </a:endParaRPr>
          </a:p>
          <a:p>
            <a:pPr marL="2366010">
              <a:lnSpc>
                <a:spcPts val="2160"/>
              </a:lnSpc>
            </a:pP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приготовления</a:t>
            </a:r>
            <a:r>
              <a:rPr sz="2200" b="1" spc="1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пищи:</a:t>
            </a:r>
            <a:endParaRPr sz="2200">
              <a:latin typeface="Century Gothic"/>
              <a:cs typeface="Century Gothic"/>
            </a:endParaRPr>
          </a:p>
          <a:p>
            <a:pPr marL="208279" algn="ctr">
              <a:lnSpc>
                <a:spcPct val="100000"/>
              </a:lnSpc>
              <a:spcBef>
                <a:spcPts val="1660"/>
              </a:spcBef>
            </a:pP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-</a:t>
            </a:r>
            <a:r>
              <a:rPr sz="22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</a:t>
            </a:r>
            <a:r>
              <a:rPr sz="22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ПАРА</a:t>
            </a:r>
            <a:endParaRPr sz="2200">
              <a:latin typeface="Century Gothic"/>
              <a:cs typeface="Century Gothic"/>
            </a:endParaRPr>
          </a:p>
          <a:p>
            <a:pPr marL="209550" algn="ctr">
              <a:lnSpc>
                <a:spcPct val="100000"/>
              </a:lnSpc>
              <a:spcBef>
                <a:spcPts val="1660"/>
              </a:spcBef>
            </a:pP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-</a:t>
            </a:r>
            <a:r>
              <a:rPr sz="22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</a:t>
            </a:r>
            <a:r>
              <a:rPr sz="22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КОНВЕКЦИИ</a:t>
            </a:r>
            <a:endParaRPr sz="2200">
              <a:latin typeface="Century Gothic"/>
              <a:cs typeface="Century Gothic"/>
            </a:endParaRPr>
          </a:p>
          <a:p>
            <a:pPr marL="207645" algn="ctr">
              <a:lnSpc>
                <a:spcPct val="100000"/>
              </a:lnSpc>
              <a:spcBef>
                <a:spcPts val="1660"/>
              </a:spcBef>
            </a:pP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-КОМБИНИРОВАННЫЙ</a:t>
            </a:r>
            <a:r>
              <a:rPr sz="2200" b="1" spc="1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</a:t>
            </a:r>
            <a:r>
              <a:rPr sz="2200" b="1" spc="1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(ПАР+</a:t>
            </a:r>
            <a:r>
              <a:rPr sz="2200" b="1" spc="1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КОНВЕКЦИЯ)</a:t>
            </a:r>
            <a:endParaRPr sz="2200">
              <a:latin typeface="Century Gothic"/>
              <a:cs typeface="Century Gothic"/>
            </a:endParaRPr>
          </a:p>
          <a:p>
            <a:pPr marL="759460" marR="623570" indent="326390">
              <a:lnSpc>
                <a:spcPts val="2150"/>
              </a:lnSpc>
              <a:spcBef>
                <a:spcPts val="2140"/>
              </a:spcBef>
            </a:pP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Этот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набор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функций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даст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возможность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производить</a:t>
            </a:r>
            <a:r>
              <a:rPr sz="22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до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80</a:t>
            </a:r>
            <a:r>
              <a:rPr sz="22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%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от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общего</a:t>
            </a:r>
            <a:r>
              <a:rPr sz="22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числа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всех</a:t>
            </a:r>
            <a:endParaRPr sz="2200">
              <a:latin typeface="Century Gothic"/>
              <a:cs typeface="Century Gothic"/>
            </a:endParaRPr>
          </a:p>
          <a:p>
            <a:pPr marL="142240" marR="5080" algn="ctr">
              <a:lnSpc>
                <a:spcPts val="2150"/>
              </a:lnSpc>
              <a:tabLst>
                <a:tab pos="2693670" algn="l"/>
              </a:tabLst>
            </a:pP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операций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по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приготовлении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кухне.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даже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при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одновременном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	приготовлении</a:t>
            </a:r>
            <a:r>
              <a:rPr sz="220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различных</a:t>
            </a:r>
            <a:r>
              <a:rPr sz="2200" b="1" spc="10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блюд,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каждое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имеет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свой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вкус,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все</a:t>
            </a:r>
            <a:r>
              <a:rPr sz="22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выглядит</a:t>
            </a:r>
            <a:r>
              <a:rPr sz="22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аппетитным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2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свежим,</a:t>
            </a:r>
            <a:r>
              <a:rPr sz="2200" b="1" spc="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сохраняет</a:t>
            </a:r>
            <a:r>
              <a:rPr sz="22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большинство</a:t>
            </a:r>
            <a:r>
              <a:rPr sz="2200" b="1" spc="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витаминов</a:t>
            </a:r>
            <a:r>
              <a:rPr sz="22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и </a:t>
            </a:r>
            <a:r>
              <a:rPr sz="2200" b="1" dirty="0">
                <a:solidFill>
                  <a:srgbClr val="7ED13B"/>
                </a:solidFill>
                <a:latin typeface="Century Gothic"/>
                <a:cs typeface="Century Gothic"/>
              </a:rPr>
              <a:t>минеральных</a:t>
            </a:r>
            <a:r>
              <a:rPr sz="2200" b="1" spc="10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веществ.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192" y="829152"/>
            <a:ext cx="8240395" cy="53917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50850" marR="5080" indent="-438784">
              <a:lnSpc>
                <a:spcPts val="1739"/>
              </a:lnSpc>
              <a:spcBef>
                <a:spcPts val="520"/>
              </a:spcBef>
              <a:buChar char="⦿"/>
              <a:tabLst>
                <a:tab pos="450850" algn="l"/>
                <a:tab pos="514984" algn="l"/>
              </a:tabLst>
            </a:pPr>
            <a:r>
              <a:rPr sz="1450" b="1" dirty="0">
                <a:solidFill>
                  <a:srgbClr val="7ED13B"/>
                </a:solidFill>
                <a:latin typeface="Yu Gothic UI"/>
                <a:cs typeface="Yu Gothic UI"/>
              </a:rPr>
              <a:t>	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</a:t>
            </a:r>
            <a:r>
              <a:rPr sz="1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ПАРА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гарантирует</a:t>
            </a:r>
            <a:r>
              <a:rPr sz="1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равномерный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процесс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приготовления.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Аппетитный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цвет,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крепость,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сохранение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значительной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мере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важных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питательных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веществ</a:t>
            </a:r>
            <a:r>
              <a:rPr sz="180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–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это</a:t>
            </a:r>
            <a:r>
              <a:rPr sz="180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основные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признаки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данного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режима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работы. Он идеально подходит как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для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собственно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тушения,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так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бланширования,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выпаривания,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варки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в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мешочек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вымачивания.</a:t>
            </a:r>
            <a:endParaRPr sz="1800">
              <a:latin typeface="Century Gothic"/>
              <a:cs typeface="Century Gothic"/>
            </a:endParaRPr>
          </a:p>
          <a:p>
            <a:pPr marL="450850" marR="429259" indent="192405">
              <a:lnSpc>
                <a:spcPts val="1739"/>
              </a:lnSpc>
              <a:spcBef>
                <a:spcPts val="1760"/>
              </a:spcBef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КОНВЕКЦИИ.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Неповторимое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приготовление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нежного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филе, котлет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хрустящей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корочкой,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сдобных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булочек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или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подготовка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глубокозамороженных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продуктов.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Поток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горячего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воздуха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обволакивает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со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всех</a:t>
            </a:r>
            <a:r>
              <a:rPr sz="1800" b="1" spc="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сторон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готовящийся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продукт,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мгновенно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связывает</a:t>
            </a:r>
            <a:r>
              <a:rPr sz="1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белок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мяса,</a:t>
            </a:r>
            <a:r>
              <a:rPr sz="1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предотвращая</a:t>
            </a:r>
            <a:r>
              <a:rPr sz="18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тем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самым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выход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мясного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сока.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результате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даже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быстрого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приготовленное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мясо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больших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объемах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остается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сочным.</a:t>
            </a:r>
            <a:endParaRPr sz="1800">
              <a:latin typeface="Century Gothic"/>
              <a:cs typeface="Century Gothic"/>
            </a:endParaRPr>
          </a:p>
          <a:p>
            <a:pPr marL="450850" marR="921385">
              <a:lnSpc>
                <a:spcPts val="1739"/>
              </a:lnSpc>
              <a:spcBef>
                <a:spcPts val="15"/>
              </a:spcBef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Этот</a:t>
            </a:r>
            <a:r>
              <a:rPr sz="1800" b="1" spc="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</a:t>
            </a:r>
            <a:r>
              <a:rPr sz="1800" b="1" spc="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подходит</a:t>
            </a:r>
            <a:r>
              <a:rPr sz="1800" b="1" spc="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800" b="1" spc="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жарки,</a:t>
            </a:r>
            <a:r>
              <a:rPr sz="1800" b="1" spc="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печения,</a:t>
            </a:r>
            <a:r>
              <a:rPr sz="1800" b="1" spc="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панирования</a:t>
            </a:r>
            <a:r>
              <a:rPr sz="1800" b="1" spc="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и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приготовления</a:t>
            </a:r>
            <a:r>
              <a:rPr sz="18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18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гриле.</a:t>
            </a:r>
            <a:endParaRPr sz="1800">
              <a:latin typeface="Century Gothic"/>
              <a:cs typeface="Century Gothic"/>
            </a:endParaRPr>
          </a:p>
          <a:p>
            <a:pPr marL="643890">
              <a:lnSpc>
                <a:spcPts val="1950"/>
              </a:lnSpc>
              <a:spcBef>
                <a:spcPts val="1340"/>
              </a:spcBef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КОМБИНИРОВАННЫЙ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(ПАР+КОНВЕКЦИЯ)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–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здесь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пар</a:t>
            </a:r>
            <a:r>
              <a:rPr sz="1800" b="1" spc="-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endParaRPr sz="1800">
              <a:latin typeface="Century Gothic"/>
              <a:cs typeface="Century Gothic"/>
            </a:endParaRPr>
          </a:p>
          <a:p>
            <a:pPr marL="450850" marR="137795">
              <a:lnSpc>
                <a:spcPts val="1739"/>
              </a:lnSpc>
              <a:spcBef>
                <a:spcPts val="200"/>
              </a:spcBef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горячий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воздух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работают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вместе.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Горячий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влажный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климат</a:t>
            </a:r>
            <a:r>
              <a:rPr sz="1800" b="1" spc="-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в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рабочей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камере,</a:t>
            </a:r>
            <a:r>
              <a:rPr sz="180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предотвращает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высыхание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пищи,</a:t>
            </a:r>
            <a:r>
              <a:rPr sz="18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сокращает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потери</a:t>
            </a:r>
            <a:r>
              <a:rPr sz="1800" b="1" spc="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веса</a:t>
            </a:r>
            <a:r>
              <a:rPr sz="1800" b="1" spc="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800" b="1" spc="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позволяет</a:t>
            </a:r>
            <a:r>
              <a:rPr sz="1800" b="1" spc="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достигать</a:t>
            </a:r>
            <a:r>
              <a:rPr sz="1800" b="1" spc="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равномерного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поджаривания.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Этот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комбинированного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тушения,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комбинированной</a:t>
            </a:r>
            <a:r>
              <a:rPr sz="1800" b="1" spc="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жарки,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глазирования</a:t>
            </a:r>
            <a:r>
              <a:rPr sz="1800" b="1" spc="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комбинированной выпечки.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Классификация</a:t>
            </a:r>
            <a:r>
              <a:rPr sz="2400" spc="-135" dirty="0"/>
              <a:t> </a:t>
            </a:r>
            <a:r>
              <a:rPr sz="2400" spc="-10" dirty="0"/>
              <a:t>пароконвектоматов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10966" y="1345575"/>
            <a:ext cx="8004175" cy="4454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51484" indent="-438784" algn="just">
              <a:lnSpc>
                <a:spcPts val="2135"/>
              </a:lnSpc>
              <a:spcBef>
                <a:spcPts val="120"/>
              </a:spcBef>
              <a:buSzPct val="80555"/>
              <a:buFont typeface="Yu Gothic UI"/>
              <a:buChar char="⦿"/>
              <a:tabLst>
                <a:tab pos="451484" algn="l"/>
              </a:tabLst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</a:t>
            </a:r>
            <a:r>
              <a:rPr sz="18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способу</a:t>
            </a:r>
            <a:r>
              <a:rPr sz="18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образования</a:t>
            </a:r>
            <a:r>
              <a:rPr sz="18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пара:</a:t>
            </a:r>
            <a:endParaRPr sz="1800">
              <a:latin typeface="Century Gothic"/>
              <a:cs typeface="Century Gothic"/>
            </a:endParaRPr>
          </a:p>
          <a:p>
            <a:pPr marL="530860" algn="just">
              <a:lnSpc>
                <a:spcPts val="2110"/>
              </a:lnSpc>
            </a:pPr>
            <a:r>
              <a:rPr sz="1700" b="1" dirty="0">
                <a:solidFill>
                  <a:srgbClr val="7ED13B"/>
                </a:solidFill>
                <a:latin typeface="Verdana"/>
                <a:cs typeface="Verdana"/>
              </a:rPr>
              <a:t>›</a:t>
            </a:r>
            <a:r>
              <a:rPr sz="1700" b="1" spc="155" dirty="0">
                <a:solidFill>
                  <a:srgbClr val="7ED13B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бойлерные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(источником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пара</a:t>
            </a:r>
            <a:r>
              <a:rPr sz="180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выступает</a:t>
            </a:r>
            <a:r>
              <a:rPr sz="18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u="heavy" spc="-10" dirty="0">
                <a:solidFill>
                  <a:srgbClr val="EB8702"/>
                </a:solidFill>
                <a:uFill>
                  <a:solidFill>
                    <a:srgbClr val="EB8702"/>
                  </a:solidFill>
                </a:uFill>
                <a:latin typeface="Century Gothic"/>
                <a:cs typeface="Century Gothic"/>
              </a:rPr>
              <a:t>парогенератор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),</a:t>
            </a:r>
            <a:endParaRPr sz="1800">
              <a:latin typeface="Century Gothic"/>
              <a:cs typeface="Century Gothic"/>
            </a:endParaRPr>
          </a:p>
          <a:p>
            <a:pPr marL="826135" marR="62865" indent="-295275" algn="just">
              <a:lnSpc>
                <a:spcPts val="1750"/>
              </a:lnSpc>
              <a:spcBef>
                <a:spcPts val="375"/>
              </a:spcBef>
            </a:pPr>
            <a:r>
              <a:rPr sz="1700" b="1" dirty="0">
                <a:solidFill>
                  <a:srgbClr val="7ED13B"/>
                </a:solidFill>
                <a:latin typeface="Verdana"/>
                <a:cs typeface="Verdana"/>
              </a:rPr>
              <a:t>›</a:t>
            </a:r>
            <a:r>
              <a:rPr sz="1700" b="1" spc="155" dirty="0">
                <a:solidFill>
                  <a:srgbClr val="7ED13B"/>
                </a:solidFill>
                <a:latin typeface="Verdana"/>
                <a:cs typeface="Verdana"/>
              </a:rPr>
              <a:t> 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инжекционные</a:t>
            </a:r>
            <a:r>
              <a:rPr sz="18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(пар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образуется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благодаря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впрыску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влаги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с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определенными</a:t>
            </a:r>
            <a:r>
              <a:rPr sz="1800" b="1" spc="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промежутками</a:t>
            </a:r>
            <a:r>
              <a:rPr sz="1800" b="1" spc="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времени</a:t>
            </a:r>
            <a:r>
              <a:rPr sz="1800" b="1" spc="7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непосредственно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u="heavy" dirty="0">
                <a:solidFill>
                  <a:srgbClr val="EB8702"/>
                </a:solidFill>
                <a:uFill>
                  <a:solidFill>
                    <a:srgbClr val="EB8702"/>
                  </a:solidFill>
                </a:uFill>
                <a:latin typeface="Century Gothic"/>
                <a:cs typeface="Century Gothic"/>
              </a:rPr>
              <a:t>трубчатый</a:t>
            </a:r>
            <a:r>
              <a:rPr sz="1800" b="1" u="heavy" spc="40" dirty="0">
                <a:solidFill>
                  <a:srgbClr val="EB8702"/>
                </a:solidFill>
                <a:uFill>
                  <a:solidFill>
                    <a:srgbClr val="EB8702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heavy" spc="-10" dirty="0">
                <a:solidFill>
                  <a:srgbClr val="EB8702"/>
                </a:solidFill>
                <a:uFill>
                  <a:solidFill>
                    <a:srgbClr val="EB8702"/>
                  </a:solidFill>
                </a:uFill>
                <a:latin typeface="Century Gothic"/>
                <a:cs typeface="Century Gothic"/>
              </a:rPr>
              <a:t>электронагреватель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);</a:t>
            </a:r>
            <a:endParaRPr sz="1800">
              <a:latin typeface="Century Gothic"/>
              <a:cs typeface="Century Gothic"/>
            </a:endParaRPr>
          </a:p>
          <a:p>
            <a:pPr marL="451484" indent="-438784" algn="just">
              <a:lnSpc>
                <a:spcPts val="2090"/>
              </a:lnSpc>
              <a:buSzPct val="80555"/>
              <a:buFont typeface="Yu Gothic UI"/>
              <a:buChar char="⦿"/>
              <a:tabLst>
                <a:tab pos="451484" algn="l"/>
              </a:tabLst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</a:t>
            </a:r>
            <a:r>
              <a:rPr sz="1800" b="1" spc="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типу</a:t>
            </a:r>
            <a:r>
              <a:rPr sz="1800" b="1" spc="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управления:</a:t>
            </a:r>
            <a:endParaRPr sz="1800">
              <a:latin typeface="Century Gothic"/>
              <a:cs typeface="Century Gothic"/>
            </a:endParaRPr>
          </a:p>
          <a:p>
            <a:pPr marL="530860">
              <a:lnSpc>
                <a:spcPts val="2110"/>
              </a:lnSpc>
              <a:tabLst>
                <a:tab pos="826135" algn="l"/>
              </a:tabLst>
            </a:pPr>
            <a:r>
              <a:rPr sz="1700" b="1" spc="-50" dirty="0">
                <a:solidFill>
                  <a:srgbClr val="7ED13B"/>
                </a:solidFill>
                <a:latin typeface="Verdana"/>
                <a:cs typeface="Verdana"/>
              </a:rPr>
              <a:t>›</a:t>
            </a:r>
            <a:r>
              <a:rPr sz="1700" b="1" dirty="0">
                <a:solidFill>
                  <a:srgbClr val="7ED13B"/>
                </a:solidFill>
                <a:latin typeface="Verdana"/>
                <a:cs typeface="Verdana"/>
              </a:rPr>
              <a:t>	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механические,</a:t>
            </a:r>
            <a:endParaRPr sz="1800">
              <a:latin typeface="Century Gothic"/>
              <a:cs typeface="Century Gothic"/>
            </a:endParaRPr>
          </a:p>
          <a:p>
            <a:pPr marL="530860">
              <a:lnSpc>
                <a:spcPts val="2110"/>
              </a:lnSpc>
              <a:tabLst>
                <a:tab pos="826135" algn="l"/>
              </a:tabLst>
            </a:pPr>
            <a:r>
              <a:rPr sz="1700" b="1" spc="-50" dirty="0">
                <a:solidFill>
                  <a:srgbClr val="7ED13B"/>
                </a:solidFill>
                <a:latin typeface="Verdana"/>
                <a:cs typeface="Verdana"/>
              </a:rPr>
              <a:t>›</a:t>
            </a:r>
            <a:r>
              <a:rPr sz="1700" b="1" dirty="0">
                <a:solidFill>
                  <a:srgbClr val="7ED13B"/>
                </a:solidFill>
                <a:latin typeface="Verdana"/>
                <a:cs typeface="Verdana"/>
              </a:rPr>
              <a:t>	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электромеханические,</a:t>
            </a:r>
            <a:endParaRPr sz="1800">
              <a:latin typeface="Century Gothic"/>
              <a:cs typeface="Century Gothic"/>
            </a:endParaRPr>
          </a:p>
          <a:p>
            <a:pPr marL="530860">
              <a:lnSpc>
                <a:spcPts val="2110"/>
              </a:lnSpc>
              <a:tabLst>
                <a:tab pos="826135" algn="l"/>
              </a:tabLst>
            </a:pPr>
            <a:r>
              <a:rPr sz="1700" b="1" spc="-50" dirty="0">
                <a:solidFill>
                  <a:srgbClr val="7ED13B"/>
                </a:solidFill>
                <a:latin typeface="Verdana"/>
                <a:cs typeface="Verdana"/>
              </a:rPr>
              <a:t>›</a:t>
            </a:r>
            <a:r>
              <a:rPr sz="1700" b="1" dirty="0">
                <a:solidFill>
                  <a:srgbClr val="7ED13B"/>
                </a:solidFill>
                <a:latin typeface="Verdana"/>
                <a:cs typeface="Verdana"/>
              </a:rPr>
              <a:t>	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электронные</a:t>
            </a:r>
            <a:r>
              <a:rPr sz="18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(сенсорные,</a:t>
            </a:r>
            <a:r>
              <a:rPr sz="18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программируемые);</a:t>
            </a:r>
            <a:endParaRPr sz="1800">
              <a:latin typeface="Century Gothic"/>
              <a:cs typeface="Century Gothic"/>
            </a:endParaRPr>
          </a:p>
          <a:p>
            <a:pPr marL="450850" indent="-438150">
              <a:lnSpc>
                <a:spcPts val="2110"/>
              </a:lnSpc>
              <a:buSzPct val="80555"/>
              <a:buFont typeface="Yu Gothic UI"/>
              <a:buChar char="⦿"/>
              <a:tabLst>
                <a:tab pos="450850" algn="l"/>
              </a:tabLst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</a:t>
            </a:r>
            <a:r>
              <a:rPr sz="1800" b="1" spc="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вместимости:</a:t>
            </a:r>
            <a:endParaRPr sz="1800">
              <a:latin typeface="Century Gothic"/>
              <a:cs typeface="Century Gothic"/>
            </a:endParaRPr>
          </a:p>
          <a:p>
            <a:pPr marL="530860">
              <a:lnSpc>
                <a:spcPts val="2110"/>
              </a:lnSpc>
              <a:tabLst>
                <a:tab pos="826135" algn="l"/>
              </a:tabLst>
            </a:pPr>
            <a:r>
              <a:rPr sz="1700" b="1" spc="-50" dirty="0">
                <a:solidFill>
                  <a:srgbClr val="7ED13B"/>
                </a:solidFill>
                <a:latin typeface="Verdana"/>
                <a:cs typeface="Verdana"/>
              </a:rPr>
              <a:t>›</a:t>
            </a:r>
            <a:r>
              <a:rPr sz="1700" b="1" dirty="0">
                <a:solidFill>
                  <a:srgbClr val="7ED13B"/>
                </a:solidFill>
                <a:latin typeface="Verdana"/>
                <a:cs typeface="Verdana"/>
              </a:rPr>
              <a:t>	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небольшие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(3-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6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уровней),</a:t>
            </a:r>
            <a:endParaRPr sz="1800">
              <a:latin typeface="Century Gothic"/>
              <a:cs typeface="Century Gothic"/>
            </a:endParaRPr>
          </a:p>
          <a:p>
            <a:pPr marL="530860">
              <a:lnSpc>
                <a:spcPts val="2110"/>
              </a:lnSpc>
              <a:tabLst>
                <a:tab pos="826135" algn="l"/>
              </a:tabLst>
            </a:pPr>
            <a:r>
              <a:rPr sz="1700" b="1" spc="-50" dirty="0">
                <a:solidFill>
                  <a:srgbClr val="7ED13B"/>
                </a:solidFill>
                <a:latin typeface="Verdana"/>
                <a:cs typeface="Verdana"/>
              </a:rPr>
              <a:t>›</a:t>
            </a:r>
            <a:r>
              <a:rPr sz="1700" b="1" dirty="0">
                <a:solidFill>
                  <a:srgbClr val="7ED13B"/>
                </a:solidFill>
                <a:latin typeface="Verdana"/>
                <a:cs typeface="Verdana"/>
              </a:rPr>
              <a:t>	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средние</a:t>
            </a:r>
            <a:r>
              <a:rPr sz="1800" b="1" spc="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(6-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10</a:t>
            </a:r>
            <a:r>
              <a:rPr sz="180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уровней),</a:t>
            </a:r>
            <a:endParaRPr sz="1800">
              <a:latin typeface="Century Gothic"/>
              <a:cs typeface="Century Gothic"/>
            </a:endParaRPr>
          </a:p>
          <a:p>
            <a:pPr marL="530860">
              <a:lnSpc>
                <a:spcPts val="2110"/>
              </a:lnSpc>
              <a:tabLst>
                <a:tab pos="826135" algn="l"/>
              </a:tabLst>
            </a:pPr>
            <a:r>
              <a:rPr sz="1700" b="1" spc="-50" dirty="0">
                <a:solidFill>
                  <a:srgbClr val="7ED13B"/>
                </a:solidFill>
                <a:latin typeface="Verdana"/>
                <a:cs typeface="Verdana"/>
              </a:rPr>
              <a:t>›</a:t>
            </a:r>
            <a:r>
              <a:rPr sz="1700" b="1" dirty="0">
                <a:solidFill>
                  <a:srgbClr val="7ED13B"/>
                </a:solidFill>
                <a:latin typeface="Verdana"/>
                <a:cs typeface="Verdana"/>
              </a:rPr>
              <a:t>	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большие</a:t>
            </a:r>
            <a:r>
              <a:rPr sz="1800" b="1" spc="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(12-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24</a:t>
            </a:r>
            <a:r>
              <a:rPr sz="18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уровня).</a:t>
            </a:r>
            <a:endParaRPr sz="1800">
              <a:latin typeface="Century Gothic"/>
              <a:cs typeface="Century Gothic"/>
            </a:endParaRPr>
          </a:p>
          <a:p>
            <a:pPr marL="450850" indent="-438150">
              <a:lnSpc>
                <a:spcPts val="2110"/>
              </a:lnSpc>
              <a:buSzPct val="80555"/>
              <a:buFont typeface="Yu Gothic UI"/>
              <a:buChar char="⦿"/>
              <a:tabLst>
                <a:tab pos="450850" algn="l"/>
              </a:tabLst>
            </a:pP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по</a:t>
            </a:r>
            <a:r>
              <a:rPr sz="1800" b="1" spc="1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энергоносителю:</a:t>
            </a:r>
            <a:endParaRPr sz="1800">
              <a:latin typeface="Century Gothic"/>
              <a:cs typeface="Century Gothic"/>
            </a:endParaRPr>
          </a:p>
          <a:p>
            <a:pPr marL="530860">
              <a:lnSpc>
                <a:spcPts val="2110"/>
              </a:lnSpc>
              <a:tabLst>
                <a:tab pos="826135" algn="l"/>
              </a:tabLst>
            </a:pPr>
            <a:r>
              <a:rPr sz="1700" b="1" spc="-50" dirty="0">
                <a:solidFill>
                  <a:srgbClr val="7ED13B"/>
                </a:solidFill>
                <a:latin typeface="Verdana"/>
                <a:cs typeface="Verdana"/>
              </a:rPr>
              <a:t>›</a:t>
            </a:r>
            <a:r>
              <a:rPr sz="1700" b="1" dirty="0">
                <a:solidFill>
                  <a:srgbClr val="7ED13B"/>
                </a:solidFill>
                <a:latin typeface="Verdana"/>
                <a:cs typeface="Verdana"/>
              </a:rPr>
              <a:t>	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электрические,</a:t>
            </a:r>
            <a:endParaRPr sz="1800">
              <a:latin typeface="Century Gothic"/>
              <a:cs typeface="Century Gothic"/>
            </a:endParaRPr>
          </a:p>
          <a:p>
            <a:pPr marL="826135" marR="5080" indent="-295275">
              <a:lnSpc>
                <a:spcPts val="1750"/>
              </a:lnSpc>
              <a:spcBef>
                <a:spcPts val="375"/>
              </a:spcBef>
              <a:tabLst>
                <a:tab pos="826135" algn="l"/>
              </a:tabLst>
            </a:pPr>
            <a:r>
              <a:rPr sz="1700" b="1" spc="-50" dirty="0">
                <a:solidFill>
                  <a:srgbClr val="7ED13B"/>
                </a:solidFill>
                <a:latin typeface="Verdana"/>
                <a:cs typeface="Verdana"/>
              </a:rPr>
              <a:t>›</a:t>
            </a:r>
            <a:r>
              <a:rPr sz="1700" b="1" dirty="0">
                <a:solidFill>
                  <a:srgbClr val="7ED13B"/>
                </a:solidFill>
                <a:latin typeface="Verdana"/>
                <a:cs typeface="Verdana"/>
              </a:rPr>
              <a:t>	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газовые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(магистральный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или</a:t>
            </a:r>
            <a:r>
              <a:rPr sz="18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сжиженный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газ,</a:t>
            </a:r>
            <a:r>
              <a:rPr sz="1800" b="1" spc="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7ED13B"/>
                </a:solidFill>
                <a:latin typeface="Century Gothic"/>
                <a:cs typeface="Century Gothic"/>
              </a:rPr>
              <a:t>но</a:t>
            </a:r>
            <a:r>
              <a:rPr sz="18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управление электрическое(электронное)).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3440" y="136411"/>
            <a:ext cx="6585584" cy="62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1950" dirty="0"/>
              <a:t>Преимущества</a:t>
            </a:r>
            <a:r>
              <a:rPr sz="1950" spc="90" dirty="0"/>
              <a:t> </a:t>
            </a:r>
            <a:r>
              <a:rPr sz="1950" dirty="0"/>
              <a:t>пароконвектомата</a:t>
            </a:r>
            <a:r>
              <a:rPr sz="1950" spc="90" dirty="0"/>
              <a:t> </a:t>
            </a:r>
            <a:r>
              <a:rPr sz="1950" dirty="0"/>
              <a:t>перед</a:t>
            </a:r>
            <a:r>
              <a:rPr sz="1950" spc="90" dirty="0"/>
              <a:t> </a:t>
            </a:r>
            <a:r>
              <a:rPr sz="1950" spc="-10" dirty="0"/>
              <a:t>другими </a:t>
            </a:r>
            <a:r>
              <a:rPr sz="1950" dirty="0"/>
              <a:t>видами</a:t>
            </a:r>
            <a:r>
              <a:rPr sz="1950" spc="60" dirty="0"/>
              <a:t> </a:t>
            </a:r>
            <a:r>
              <a:rPr sz="1950" dirty="0"/>
              <a:t>теплового</a:t>
            </a:r>
            <a:r>
              <a:rPr sz="1950" spc="60" dirty="0"/>
              <a:t> </a:t>
            </a:r>
            <a:r>
              <a:rPr sz="1950" spc="-10" dirty="0"/>
              <a:t>оборудования: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587509" y="1048325"/>
            <a:ext cx="7833359" cy="43173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45770" marR="41910" indent="-433705">
              <a:lnSpc>
                <a:spcPct val="80000"/>
              </a:lnSpc>
              <a:spcBef>
                <a:spcPts val="495"/>
              </a:spcBef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сочетание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определенной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температуры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влажности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рабочей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камере,</a:t>
            </a:r>
            <a:r>
              <a:rPr sz="165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которое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позволяет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ускорить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процесс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приготовления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пищи;</a:t>
            </a:r>
            <a:endParaRPr sz="1650">
              <a:latin typeface="Century Gothic"/>
              <a:cs typeface="Century Gothic"/>
            </a:endParaRPr>
          </a:p>
          <a:p>
            <a:pPr marL="445770" indent="-433070">
              <a:lnSpc>
                <a:spcPts val="1880"/>
              </a:lnSpc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равномерное</a:t>
            </a:r>
            <a:r>
              <a:rPr sz="165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приготовление;</a:t>
            </a:r>
            <a:endParaRPr sz="1650">
              <a:latin typeface="Century Gothic"/>
              <a:cs typeface="Century Gothic"/>
            </a:endParaRPr>
          </a:p>
          <a:p>
            <a:pPr marL="445770" indent="-433070">
              <a:lnSpc>
                <a:spcPts val="1914"/>
              </a:lnSpc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отсутствие</a:t>
            </a:r>
            <a:r>
              <a:rPr sz="1650" b="1" spc="-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необходимости</a:t>
            </a:r>
            <a:r>
              <a:rPr sz="165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переворачивать</a:t>
            </a:r>
            <a:r>
              <a:rPr sz="165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продукты;</a:t>
            </a:r>
            <a:endParaRPr sz="1650">
              <a:latin typeface="Century Gothic"/>
              <a:cs typeface="Century Gothic"/>
            </a:endParaRPr>
          </a:p>
          <a:p>
            <a:pPr marL="445770" indent="-433070">
              <a:lnSpc>
                <a:spcPts val="1750"/>
              </a:lnSpc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при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одновременном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приготовлении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различных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блюд,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каждое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из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них</a:t>
            </a:r>
            <a:endParaRPr sz="1650">
              <a:latin typeface="Century Gothic"/>
              <a:cs typeface="Century Gothic"/>
            </a:endParaRPr>
          </a:p>
          <a:p>
            <a:pPr marL="445770" marR="688975">
              <a:lnSpc>
                <a:spcPct val="80000"/>
              </a:lnSpc>
              <a:spcBef>
                <a:spcPts val="195"/>
              </a:spcBef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сохраняет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свой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вкус,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большинство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витаминов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минеральных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веществ,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выглядит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очень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аппетитным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свежим;</a:t>
            </a:r>
            <a:endParaRPr sz="1650">
              <a:latin typeface="Century Gothic"/>
              <a:cs typeface="Century Gothic"/>
            </a:endParaRPr>
          </a:p>
          <a:p>
            <a:pPr marL="445770" marR="168910" indent="-433705">
              <a:lnSpc>
                <a:spcPct val="80000"/>
              </a:lnSpc>
              <a:spcBef>
                <a:spcPts val="330"/>
              </a:spcBef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обработка</a:t>
            </a:r>
            <a:r>
              <a:rPr sz="1650" b="1" spc="-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нескольких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разнородных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продуктов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одновременно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(до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10-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12</a:t>
            </a:r>
            <a:r>
              <a:rPr sz="165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блюд)</a:t>
            </a:r>
            <a:r>
              <a:rPr sz="16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без</a:t>
            </a:r>
            <a:r>
              <a:rPr sz="16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смешивания</a:t>
            </a:r>
            <a:r>
              <a:rPr sz="165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запахов;</a:t>
            </a:r>
            <a:endParaRPr sz="1650">
              <a:latin typeface="Century Gothic"/>
              <a:cs typeface="Century Gothic"/>
            </a:endParaRPr>
          </a:p>
          <a:p>
            <a:pPr marL="445770" indent="-433070">
              <a:lnSpc>
                <a:spcPts val="1714"/>
              </a:lnSpc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сохранение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полезных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свойств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продуктов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—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возможность</a:t>
            </a:r>
            <a:endParaRPr sz="1650">
              <a:latin typeface="Century Gothic"/>
              <a:cs typeface="Century Gothic"/>
            </a:endParaRPr>
          </a:p>
          <a:p>
            <a:pPr marL="445770" marR="5080">
              <a:lnSpc>
                <a:spcPct val="80000"/>
              </a:lnSpc>
              <a:spcBef>
                <a:spcPts val="200"/>
              </a:spcBef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приготовления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без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масла,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без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образования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поджаристой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корочки,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и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без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угрозы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образования</a:t>
            </a:r>
            <a:r>
              <a:rPr sz="1650" b="1" spc="-3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канцерогенов;</a:t>
            </a:r>
            <a:endParaRPr sz="1650">
              <a:latin typeface="Century Gothic"/>
              <a:cs typeface="Century Gothic"/>
            </a:endParaRPr>
          </a:p>
          <a:p>
            <a:pPr marL="445770" marR="294005" indent="-433705">
              <a:lnSpc>
                <a:spcPct val="80000"/>
              </a:lnSpc>
              <a:spcBef>
                <a:spcPts val="330"/>
              </a:spcBef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экономия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площади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путем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сокращения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количества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используемых изделий;</a:t>
            </a:r>
            <a:endParaRPr sz="1650">
              <a:latin typeface="Century Gothic"/>
              <a:cs typeface="Century Gothic"/>
            </a:endParaRPr>
          </a:p>
          <a:p>
            <a:pPr marL="445770" indent="-433070">
              <a:lnSpc>
                <a:spcPts val="1880"/>
              </a:lnSpc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снижение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потерь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конечного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продукта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на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ужарку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1650" b="1" spc="-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уварку;</a:t>
            </a:r>
            <a:endParaRPr sz="1650">
              <a:latin typeface="Century Gothic"/>
              <a:cs typeface="Century Gothic"/>
            </a:endParaRPr>
          </a:p>
          <a:p>
            <a:pPr marL="445770" indent="-433070">
              <a:lnSpc>
                <a:spcPts val="1914"/>
              </a:lnSpc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экономия</a:t>
            </a:r>
            <a:r>
              <a:rPr sz="1650" b="1" spc="-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электроэнергии;</a:t>
            </a:r>
            <a:endParaRPr sz="1650">
              <a:latin typeface="Century Gothic"/>
              <a:cs typeface="Century Gothic"/>
            </a:endParaRPr>
          </a:p>
          <a:p>
            <a:pPr marL="445770" indent="-433070">
              <a:lnSpc>
                <a:spcPts val="1914"/>
              </a:lnSpc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уменьшение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трудовых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затрат;</a:t>
            </a:r>
            <a:endParaRPr sz="1650">
              <a:latin typeface="Century Gothic"/>
              <a:cs typeface="Century Gothic"/>
            </a:endParaRPr>
          </a:p>
          <a:p>
            <a:pPr marL="445770" marR="768985" indent="-433705">
              <a:lnSpc>
                <a:spcPct val="80000"/>
              </a:lnSpc>
              <a:spcBef>
                <a:spcPts val="365"/>
              </a:spcBef>
              <a:buSzPct val="78787"/>
              <a:buFont typeface="Yu Gothic UI"/>
              <a:buChar char="⦿"/>
              <a:tabLst>
                <a:tab pos="445770" algn="l"/>
              </a:tabLst>
            </a:pP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простота</a:t>
            </a:r>
            <a:r>
              <a:rPr sz="1650" b="1" spc="-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чистки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оборудования</a:t>
            </a:r>
            <a:r>
              <a:rPr sz="1650" b="1" spc="-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dirty="0">
                <a:solidFill>
                  <a:srgbClr val="7ED13B"/>
                </a:solidFill>
                <a:latin typeface="Century Gothic"/>
                <a:cs typeface="Century Gothic"/>
              </a:rPr>
              <a:t>(возможность</a:t>
            </a:r>
            <a:r>
              <a:rPr sz="1650" b="1" spc="-4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использования самоочистки)</a:t>
            </a:r>
            <a:endParaRPr sz="16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081" y="393477"/>
            <a:ext cx="75844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D13B"/>
                </a:solidFill>
              </a:rPr>
              <a:t>Более</a:t>
            </a:r>
            <a:r>
              <a:rPr sz="2400" spc="-50" dirty="0">
                <a:solidFill>
                  <a:srgbClr val="7ED13B"/>
                </a:solidFill>
              </a:rPr>
              <a:t> </a:t>
            </a:r>
            <a:r>
              <a:rPr sz="2400" dirty="0">
                <a:solidFill>
                  <a:srgbClr val="7ED13B"/>
                </a:solidFill>
              </a:rPr>
              <a:t>продвинутые</a:t>
            </a:r>
            <a:r>
              <a:rPr sz="2400" spc="-45" dirty="0">
                <a:solidFill>
                  <a:srgbClr val="7ED13B"/>
                </a:solidFill>
              </a:rPr>
              <a:t> </a:t>
            </a:r>
            <a:r>
              <a:rPr sz="2400" dirty="0">
                <a:solidFill>
                  <a:srgbClr val="7ED13B"/>
                </a:solidFill>
              </a:rPr>
              <a:t>по</a:t>
            </a:r>
            <a:r>
              <a:rPr sz="2400" spc="-50" dirty="0">
                <a:solidFill>
                  <a:srgbClr val="7ED13B"/>
                </a:solidFill>
              </a:rPr>
              <a:t> </a:t>
            </a:r>
            <a:r>
              <a:rPr sz="2400" dirty="0">
                <a:solidFill>
                  <a:srgbClr val="7ED13B"/>
                </a:solidFill>
              </a:rPr>
              <a:t>своим</a:t>
            </a:r>
            <a:r>
              <a:rPr sz="2400" spc="-45" dirty="0">
                <a:solidFill>
                  <a:srgbClr val="7ED13B"/>
                </a:solidFill>
              </a:rPr>
              <a:t> </a:t>
            </a:r>
            <a:r>
              <a:rPr sz="2400" spc="-10" dirty="0">
                <a:solidFill>
                  <a:srgbClr val="7ED13B"/>
                </a:solidFill>
              </a:rPr>
              <a:t>технологическим </a:t>
            </a:r>
            <a:r>
              <a:rPr sz="2400" dirty="0">
                <a:solidFill>
                  <a:srgbClr val="7ED13B"/>
                </a:solidFill>
              </a:rPr>
              <a:t>возможностям</a:t>
            </a:r>
            <a:r>
              <a:rPr sz="2400" spc="-55" dirty="0">
                <a:solidFill>
                  <a:srgbClr val="7ED13B"/>
                </a:solidFill>
              </a:rPr>
              <a:t> </a:t>
            </a:r>
            <a:r>
              <a:rPr sz="2400" dirty="0">
                <a:solidFill>
                  <a:srgbClr val="7ED13B"/>
                </a:solidFill>
              </a:rPr>
              <a:t>пароконвекционные</a:t>
            </a:r>
            <a:r>
              <a:rPr sz="2400" spc="-55" dirty="0">
                <a:solidFill>
                  <a:srgbClr val="7ED13B"/>
                </a:solidFill>
              </a:rPr>
              <a:t> </a:t>
            </a:r>
            <a:r>
              <a:rPr sz="2400" dirty="0">
                <a:solidFill>
                  <a:srgbClr val="7ED13B"/>
                </a:solidFill>
              </a:rPr>
              <a:t>печи</a:t>
            </a:r>
            <a:r>
              <a:rPr sz="2400" spc="-55" dirty="0">
                <a:solidFill>
                  <a:srgbClr val="7ED13B"/>
                </a:solidFill>
              </a:rPr>
              <a:t> </a:t>
            </a:r>
            <a:r>
              <a:rPr sz="2400" spc="-10" dirty="0">
                <a:solidFill>
                  <a:srgbClr val="7ED13B"/>
                </a:solidFill>
              </a:rPr>
              <a:t>имеют </a:t>
            </a:r>
            <a:r>
              <a:rPr sz="2400" dirty="0">
                <a:solidFill>
                  <a:srgbClr val="7ED13B"/>
                </a:solidFill>
              </a:rPr>
              <a:t>все</a:t>
            </a:r>
            <a:r>
              <a:rPr sz="2400" spc="-60" dirty="0">
                <a:solidFill>
                  <a:srgbClr val="7ED13B"/>
                </a:solidFill>
              </a:rPr>
              <a:t> </a:t>
            </a:r>
            <a:r>
              <a:rPr sz="2400" dirty="0">
                <a:solidFill>
                  <a:srgbClr val="7ED13B"/>
                </a:solidFill>
              </a:rPr>
              <a:t>те</a:t>
            </a:r>
            <a:r>
              <a:rPr sz="2400" spc="-60" dirty="0">
                <a:solidFill>
                  <a:srgbClr val="7ED13B"/>
                </a:solidFill>
              </a:rPr>
              <a:t> </a:t>
            </a:r>
            <a:r>
              <a:rPr sz="2400" dirty="0">
                <a:solidFill>
                  <a:srgbClr val="7ED13B"/>
                </a:solidFill>
              </a:rPr>
              <a:t>же</a:t>
            </a:r>
            <a:r>
              <a:rPr sz="2400" spc="-55" dirty="0">
                <a:solidFill>
                  <a:srgbClr val="7ED13B"/>
                </a:solidFill>
              </a:rPr>
              <a:t> </a:t>
            </a:r>
            <a:r>
              <a:rPr sz="2400" dirty="0">
                <a:solidFill>
                  <a:srgbClr val="7ED13B"/>
                </a:solidFill>
              </a:rPr>
              <a:t>функции,</a:t>
            </a:r>
            <a:r>
              <a:rPr sz="2400" spc="-60" dirty="0">
                <a:solidFill>
                  <a:srgbClr val="7ED13B"/>
                </a:solidFill>
              </a:rPr>
              <a:t> </a:t>
            </a:r>
            <a:r>
              <a:rPr sz="2400" dirty="0">
                <a:solidFill>
                  <a:srgbClr val="7ED13B"/>
                </a:solidFill>
              </a:rPr>
              <a:t>но,</a:t>
            </a:r>
            <a:r>
              <a:rPr sz="2400" spc="-55" dirty="0">
                <a:solidFill>
                  <a:srgbClr val="7ED13B"/>
                </a:solidFill>
              </a:rPr>
              <a:t> </a:t>
            </a:r>
            <a:r>
              <a:rPr sz="2400" dirty="0">
                <a:solidFill>
                  <a:srgbClr val="7ED13B"/>
                </a:solidFill>
              </a:rPr>
              <a:t>также,</a:t>
            </a:r>
            <a:r>
              <a:rPr sz="2400" spc="-60" dirty="0">
                <a:solidFill>
                  <a:srgbClr val="7ED13B"/>
                </a:solidFill>
              </a:rPr>
              <a:t> </a:t>
            </a:r>
            <a:r>
              <a:rPr sz="2400" spc="-10" dirty="0">
                <a:solidFill>
                  <a:srgbClr val="7ED13B"/>
                </a:solidFill>
              </a:rPr>
              <a:t>следующие: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71958" y="1839699"/>
            <a:ext cx="8250555" cy="3781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8490" indent="-453390">
              <a:lnSpc>
                <a:spcPts val="2495"/>
              </a:lnSpc>
              <a:spcBef>
                <a:spcPts val="125"/>
              </a:spcBef>
              <a:buSzPct val="80434"/>
              <a:buFont typeface="Yu Gothic UI"/>
              <a:buChar char="⦿"/>
              <a:tabLst>
                <a:tab pos="618490" algn="l"/>
              </a:tabLst>
            </a:pP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ТУШЕНИЕ</a:t>
            </a:r>
            <a:r>
              <a:rPr sz="23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23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ЩАДЯЩЕМ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РЕЖИМЕ</a:t>
            </a:r>
            <a:r>
              <a:rPr sz="23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–</a:t>
            </a:r>
            <a:r>
              <a:rPr sz="23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нежное</a:t>
            </a:r>
            <a:endParaRPr sz="2300">
              <a:latin typeface="Century Gothic"/>
              <a:cs typeface="Century Gothic"/>
            </a:endParaRPr>
          </a:p>
          <a:p>
            <a:pPr marL="618490" marR="330835">
              <a:lnSpc>
                <a:spcPts val="2230"/>
              </a:lnSpc>
              <a:spcBef>
                <a:spcPts val="250"/>
              </a:spcBef>
            </a:pP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приготовление</a:t>
            </a:r>
            <a:r>
              <a:rPr sz="23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пищи</a:t>
            </a:r>
            <a:r>
              <a:rPr sz="23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при</a:t>
            </a:r>
            <a:r>
              <a:rPr sz="23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температуре</a:t>
            </a:r>
            <a:r>
              <a:rPr sz="2300" b="1" spc="7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30-99</a:t>
            </a:r>
            <a:r>
              <a:rPr sz="230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25" b="1" spc="-37" baseline="30465" dirty="0">
                <a:solidFill>
                  <a:srgbClr val="7ED13B"/>
                </a:solidFill>
                <a:latin typeface="Century Gothic"/>
                <a:cs typeface="Century Gothic"/>
              </a:rPr>
              <a:t>0</a:t>
            </a:r>
            <a:r>
              <a:rPr sz="2300" b="1" spc="-25" dirty="0">
                <a:solidFill>
                  <a:srgbClr val="7ED13B"/>
                </a:solidFill>
                <a:latin typeface="Century Gothic"/>
                <a:cs typeface="Century Gothic"/>
              </a:rPr>
              <a:t>С.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Даже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такие</a:t>
            </a:r>
            <a:r>
              <a:rPr sz="23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восприимчивые</a:t>
            </a:r>
            <a:r>
              <a:rPr sz="23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блюда,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как,</a:t>
            </a:r>
            <a:r>
              <a:rPr sz="23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крем-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карамель,</a:t>
            </a:r>
            <a:r>
              <a:rPr sz="23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овощи,</a:t>
            </a:r>
            <a:r>
              <a:rPr sz="23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муссы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или</a:t>
            </a:r>
            <a:r>
              <a:rPr sz="23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целые</a:t>
            </a:r>
            <a:r>
              <a:rPr sz="2300" b="1" spc="5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виды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20" dirty="0">
                <a:solidFill>
                  <a:srgbClr val="7ED13B"/>
                </a:solidFill>
                <a:latin typeface="Century Gothic"/>
                <a:cs typeface="Century Gothic"/>
              </a:rPr>
              <a:t>рыб,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готовятся</a:t>
            </a:r>
            <a:r>
              <a:rPr sz="23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без</a:t>
            </a:r>
            <a:r>
              <a:rPr sz="23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риска</a:t>
            </a:r>
            <a:r>
              <a:rPr sz="23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3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23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больших</a:t>
            </a:r>
            <a:r>
              <a:rPr sz="23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количествах.</a:t>
            </a:r>
            <a:endParaRPr sz="2300">
              <a:latin typeface="Century Gothic"/>
              <a:cs typeface="Century Gothic"/>
            </a:endParaRPr>
          </a:p>
          <a:p>
            <a:pPr marL="618490" marR="30480">
              <a:lnSpc>
                <a:spcPts val="2230"/>
              </a:lnSpc>
              <a:spcBef>
                <a:spcPts val="10"/>
              </a:spcBef>
            </a:pP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Температурный</a:t>
            </a:r>
            <a:r>
              <a:rPr sz="2300" b="1" spc="8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режим</a:t>
            </a:r>
            <a:r>
              <a:rPr sz="2300" b="1" spc="8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камеры</a:t>
            </a:r>
            <a:r>
              <a:rPr sz="230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поддерживается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с</a:t>
            </a:r>
            <a:r>
              <a:rPr sz="23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точностью</a:t>
            </a:r>
            <a:r>
              <a:rPr sz="23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до</a:t>
            </a:r>
            <a:r>
              <a:rPr sz="2300" b="1" spc="3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градуса.</a:t>
            </a:r>
            <a:r>
              <a:rPr sz="2300" b="1" spc="4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Преимущества: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типичный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неповторимый</a:t>
            </a:r>
            <a:r>
              <a:rPr sz="23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вкус,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интенсивный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цвет,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прекрасное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состояние</a:t>
            </a:r>
            <a:r>
              <a:rPr sz="23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блюд.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Это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режим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для</a:t>
            </a:r>
            <a:r>
              <a:rPr sz="23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варки,</a:t>
            </a:r>
            <a:r>
              <a:rPr sz="23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тушения,</a:t>
            </a:r>
            <a:r>
              <a:rPr sz="2300" b="1" spc="5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бланширования,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вымачивания,</a:t>
            </a:r>
            <a:r>
              <a:rPr sz="2300" b="1" spc="9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вакуумной</a:t>
            </a:r>
            <a:r>
              <a:rPr sz="230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обработки,</a:t>
            </a:r>
            <a:r>
              <a:rPr sz="2300" b="1" spc="9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оттаивания,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регенерации,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варки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в</a:t>
            </a:r>
            <a:r>
              <a:rPr sz="2300" b="1" spc="65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мешочек,</a:t>
            </a:r>
            <a:r>
              <a:rPr sz="2300" b="1" spc="6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консервирования </a:t>
            </a:r>
            <a:r>
              <a:rPr sz="2300" b="1" dirty="0">
                <a:solidFill>
                  <a:srgbClr val="7ED13B"/>
                </a:solidFill>
                <a:latin typeface="Century Gothic"/>
                <a:cs typeface="Century Gothic"/>
              </a:rPr>
              <a:t>и</a:t>
            </a:r>
            <a:r>
              <a:rPr sz="2300" b="1" spc="10" dirty="0">
                <a:solidFill>
                  <a:srgbClr val="7ED13B"/>
                </a:solidFill>
                <a:latin typeface="Century Gothic"/>
                <a:cs typeface="Century Gothic"/>
              </a:rPr>
              <a:t> </a:t>
            </a:r>
            <a:r>
              <a:rPr sz="2300" b="1" spc="-10" dirty="0">
                <a:solidFill>
                  <a:srgbClr val="7ED13B"/>
                </a:solidFill>
                <a:latin typeface="Century Gothic"/>
                <a:cs typeface="Century Gothic"/>
              </a:rPr>
              <a:t>пастеризации.</a:t>
            </a:r>
            <a:endParaRPr sz="2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1795</Words>
  <Application>Microsoft Office PowerPoint</Application>
  <PresentationFormat>Экран (4:3)</PresentationFormat>
  <Paragraphs>159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Yu Gothic UI</vt:lpstr>
      <vt:lpstr>Arial</vt:lpstr>
      <vt:lpstr>Cambria</vt:lpstr>
      <vt:lpstr>Century Gothic</vt:lpstr>
      <vt:lpstr>Verdana</vt:lpstr>
      <vt:lpstr>Wingdings 3</vt:lpstr>
      <vt:lpstr>Ион</vt:lpstr>
      <vt:lpstr>Пароконвектоматы:  техническое оснащение</vt:lpstr>
      <vt:lpstr>Презентация PowerPoint</vt:lpstr>
      <vt:lpstr>Презентация PowerPoint</vt:lpstr>
      <vt:lpstr>История</vt:lpstr>
      <vt:lpstr>Презентация PowerPoint</vt:lpstr>
      <vt:lpstr>Презентация PowerPoint</vt:lpstr>
      <vt:lpstr>Классификация пароконвектоматов</vt:lpstr>
      <vt:lpstr>Преимущества пароконвектомата перед другими видами теплового оборудования:</vt:lpstr>
      <vt:lpstr>Более продвинутые по своим технологическим возможностям пароконвекционные печи имеют все те же функции, но, также, следующие:</vt:lpstr>
      <vt:lpstr>РЕГЕНЕРАЦИЯ – приготовление блюд,</vt:lpstr>
      <vt:lpstr>АВТОМАТИКА СТЕРЖНЕВОЙ ТЕМПЕРАТУРЫ</vt:lpstr>
      <vt:lpstr>Презентация PowerPoint</vt:lpstr>
      <vt:lpstr>Подключение пароконвектомата к электросети</vt:lpstr>
      <vt:lpstr>Пароконвектомат должен быть включен в</vt:lpstr>
      <vt:lpstr>Подключение пароконвектомата к водопроводу</vt:lpstr>
      <vt:lpstr>Подключение пароконвектомата к канализации</vt:lpstr>
      <vt:lpstr>Загрузка и выгрузка</vt:lpstr>
      <vt:lpstr>Мойка пароконвектоматов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Презентация по тех.оснащению и организации рабочего места на тему: Пароконвектоматы</dc:title>
  <dc:creator>Марина</dc:creator>
  <cp:lastModifiedBy>Марина</cp:lastModifiedBy>
  <cp:revision>3</cp:revision>
  <dcterms:created xsi:type="dcterms:W3CDTF">2025-09-28T09:31:06Z</dcterms:created>
  <dcterms:modified xsi:type="dcterms:W3CDTF">2025-09-28T09:50:58Z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2025-09-28T00:00:00Z</vt:filetime>
  </property>
  <property fmtid="{D5CDD505-2E9C-101B-9397-08002B2CF9AE}" pid="3" name="LastSaved">
    <vt:filetime>2025-09-28T00:00:00Z</vt:filetime>
  </property>
  <property fmtid="{D5CDD505-2E9C-101B-9397-08002B2CF9AE}" pid="4" name="Producer">
    <vt:lpwstr>3-Heights(TM) PDF Security Shell 4.8.25.2 (http://www.pdf-tools.com)</vt:lpwstr>
  </property>
</Properties>
</file>